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84" r:id="rId10"/>
    <p:sldId id="285" r:id="rId11"/>
    <p:sldId id="286" r:id="rId12"/>
    <p:sldId id="287" r:id="rId13"/>
    <p:sldId id="288" r:id="rId14"/>
    <p:sldId id="265" r:id="rId15"/>
    <p:sldId id="276" r:id="rId16"/>
    <p:sldId id="266" r:id="rId17"/>
    <p:sldId id="271" r:id="rId18"/>
    <p:sldId id="309" r:id="rId19"/>
    <p:sldId id="310" r:id="rId20"/>
    <p:sldId id="311" r:id="rId21"/>
    <p:sldId id="313" r:id="rId22"/>
    <p:sldId id="314" r:id="rId23"/>
    <p:sldId id="315" r:id="rId24"/>
    <p:sldId id="316" r:id="rId25"/>
    <p:sldId id="290" r:id="rId26"/>
    <p:sldId id="289" r:id="rId27"/>
    <p:sldId id="291" r:id="rId28"/>
    <p:sldId id="292" r:id="rId29"/>
    <p:sldId id="293" r:id="rId30"/>
    <p:sldId id="296" r:id="rId31"/>
    <p:sldId id="318" r:id="rId32"/>
    <p:sldId id="319" r:id="rId33"/>
    <p:sldId id="320" r:id="rId34"/>
    <p:sldId id="299" r:id="rId35"/>
    <p:sldId id="298" r:id="rId36"/>
    <p:sldId id="300" r:id="rId37"/>
    <p:sldId id="307" r:id="rId38"/>
    <p:sldId id="308" r:id="rId39"/>
    <p:sldId id="301" r:id="rId40"/>
    <p:sldId id="297" r:id="rId41"/>
    <p:sldId id="305" r:id="rId42"/>
    <p:sldId id="306" r:id="rId43"/>
    <p:sldId id="277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31" autoAdjust="0"/>
    <p:restoredTop sz="94660"/>
  </p:normalViewPr>
  <p:slideViewPr>
    <p:cSldViewPr>
      <p:cViewPr varScale="1">
        <p:scale>
          <a:sx n="114" d="100"/>
          <a:sy n="114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F30AC4-D114-4579-B9F4-F77E41F8E087}" type="doc">
      <dgm:prSet loTypeId="urn:microsoft.com/office/officeart/2005/8/layout/hierarchy4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ED3DABD-6058-4306-8997-73F9EC8CA155}">
      <dgm:prSet phldrT="[Текст]" custT="1"/>
      <dgm:spPr/>
      <dgm:t>
        <a:bodyPr/>
        <a:lstStyle/>
        <a:p>
          <a:pPr algn="ctr"/>
          <a:r>
            <a:rPr lang="ru-RU" sz="3200" b="1" dirty="0" smtClean="0"/>
            <a:t>ФГОС - основа</a:t>
          </a:r>
          <a:endParaRPr lang="ru-RU" sz="3200" b="1" dirty="0"/>
        </a:p>
      </dgm:t>
    </dgm:pt>
    <dgm:pt modelId="{8A36931E-2637-42FC-8A86-A66A1DAA7863}" type="parTrans" cxnId="{8221620B-DDC3-4567-8DC9-2D5B1F0C2AAD}">
      <dgm:prSet/>
      <dgm:spPr/>
      <dgm:t>
        <a:bodyPr/>
        <a:lstStyle/>
        <a:p>
          <a:pPr algn="ctr"/>
          <a:endParaRPr lang="ru-RU"/>
        </a:p>
      </dgm:t>
    </dgm:pt>
    <dgm:pt modelId="{D58ABFFF-EF74-415C-A3F6-61C665BDD7BA}" type="sibTrans" cxnId="{8221620B-DDC3-4567-8DC9-2D5B1F0C2AAD}">
      <dgm:prSet/>
      <dgm:spPr/>
      <dgm:t>
        <a:bodyPr/>
        <a:lstStyle/>
        <a:p>
          <a:pPr algn="ctr"/>
          <a:endParaRPr lang="ru-RU"/>
        </a:p>
      </dgm:t>
    </dgm:pt>
    <dgm:pt modelId="{462E9039-8CA3-4599-9240-ABBD76AAC13D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</a:rPr>
            <a:t>Разработка Программы</a:t>
          </a:r>
          <a:endParaRPr lang="ru-RU" sz="2000" dirty="0">
            <a:solidFill>
              <a:schemeClr val="tx1"/>
            </a:solidFill>
          </a:endParaRPr>
        </a:p>
      </dgm:t>
    </dgm:pt>
    <dgm:pt modelId="{0C98BC23-1969-4C17-A919-96FA737C0C7B}" type="parTrans" cxnId="{684E7886-9889-4005-B64D-04CA3A8C4C08}">
      <dgm:prSet/>
      <dgm:spPr/>
      <dgm:t>
        <a:bodyPr/>
        <a:lstStyle/>
        <a:p>
          <a:pPr algn="ctr"/>
          <a:endParaRPr lang="ru-RU"/>
        </a:p>
      </dgm:t>
    </dgm:pt>
    <dgm:pt modelId="{2FFFD684-0882-4353-A7E3-6D130DF1B98C}" type="sibTrans" cxnId="{684E7886-9889-4005-B64D-04CA3A8C4C08}">
      <dgm:prSet/>
      <dgm:spPr/>
      <dgm:t>
        <a:bodyPr/>
        <a:lstStyle/>
        <a:p>
          <a:pPr algn="ctr"/>
          <a:endParaRPr lang="ru-RU"/>
        </a:p>
      </dgm:t>
    </dgm:pt>
    <dgm:pt modelId="{D082A64A-48BA-4D89-9100-2F2950DD1380}">
      <dgm:prSet phldrT="[Текст]" custT="1"/>
      <dgm:spPr/>
      <dgm:t>
        <a:bodyPr/>
        <a:lstStyle/>
        <a:p>
          <a:pPr algn="ctr"/>
          <a:r>
            <a:rPr lang="ru-RU" sz="1800" dirty="0" smtClean="0">
              <a:solidFill>
                <a:schemeClr val="tx1"/>
              </a:solidFill>
            </a:rPr>
            <a:t>Нормативы финансового обеспечения и затраты на оказание государственной услуги в сфере дошкольного образования</a:t>
          </a:r>
          <a:endParaRPr lang="ru-RU" sz="1800" dirty="0">
            <a:solidFill>
              <a:schemeClr val="tx1"/>
            </a:solidFill>
          </a:endParaRPr>
        </a:p>
      </dgm:t>
    </dgm:pt>
    <dgm:pt modelId="{F1F81B93-6154-43F7-837A-CE36985E727E}" type="parTrans" cxnId="{A84F723B-FB19-42E2-A97E-C703E6791A96}">
      <dgm:prSet/>
      <dgm:spPr/>
      <dgm:t>
        <a:bodyPr/>
        <a:lstStyle/>
        <a:p>
          <a:pPr algn="ctr"/>
          <a:endParaRPr lang="ru-RU"/>
        </a:p>
      </dgm:t>
    </dgm:pt>
    <dgm:pt modelId="{9DC87DFA-1627-4D21-B2B4-4110B28CABFB}" type="sibTrans" cxnId="{A84F723B-FB19-42E2-A97E-C703E6791A96}">
      <dgm:prSet/>
      <dgm:spPr/>
      <dgm:t>
        <a:bodyPr/>
        <a:lstStyle/>
        <a:p>
          <a:pPr algn="ctr"/>
          <a:endParaRPr lang="ru-RU"/>
        </a:p>
      </dgm:t>
    </dgm:pt>
    <dgm:pt modelId="{F126249D-4442-4089-949F-6C104A15EB00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</a:rPr>
            <a:t>Формирование содержания профессионального  образования и дополнительного образования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3FBAF722-F58B-49FB-9C4E-5898B3FED87B}" type="parTrans" cxnId="{A99EF4E6-06CC-4148-99D2-1677618A68B1}">
      <dgm:prSet/>
      <dgm:spPr/>
      <dgm:t>
        <a:bodyPr/>
        <a:lstStyle/>
        <a:p>
          <a:pPr algn="ctr"/>
          <a:endParaRPr lang="ru-RU"/>
        </a:p>
      </dgm:t>
    </dgm:pt>
    <dgm:pt modelId="{C7F65800-3D76-4D8C-932C-5060BEF17395}" type="sibTrans" cxnId="{A99EF4E6-06CC-4148-99D2-1677618A68B1}">
      <dgm:prSet/>
      <dgm:spPr/>
      <dgm:t>
        <a:bodyPr/>
        <a:lstStyle/>
        <a:p>
          <a:pPr algn="ctr"/>
          <a:endParaRPr lang="ru-RU"/>
        </a:p>
      </dgm:t>
    </dgm:pt>
    <dgm:pt modelId="{D04A2A17-C634-413E-B23A-F78561F23EF5}">
      <dgm:prSet phldrT="[Текст]" custT="1"/>
      <dgm:spPr/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</a:rPr>
            <a:t>Разработка вариативных (примерных) программ</a:t>
          </a:r>
          <a:endParaRPr lang="ru-RU" sz="2000" dirty="0">
            <a:solidFill>
              <a:schemeClr val="tx1"/>
            </a:solidFill>
          </a:endParaRPr>
        </a:p>
      </dgm:t>
    </dgm:pt>
    <dgm:pt modelId="{57A4326C-047A-4327-820B-91B59039B8E5}" type="parTrans" cxnId="{2CB9E2DF-A1FB-4159-B344-C607667DE454}">
      <dgm:prSet/>
      <dgm:spPr/>
      <dgm:t>
        <a:bodyPr/>
        <a:lstStyle/>
        <a:p>
          <a:pPr algn="ctr"/>
          <a:endParaRPr lang="ru-RU"/>
        </a:p>
      </dgm:t>
    </dgm:pt>
    <dgm:pt modelId="{0CDAE4B4-51C6-4D55-A10B-FE53512A122D}" type="sibTrans" cxnId="{2CB9E2DF-A1FB-4159-B344-C607667DE454}">
      <dgm:prSet/>
      <dgm:spPr/>
      <dgm:t>
        <a:bodyPr/>
        <a:lstStyle/>
        <a:p>
          <a:pPr algn="ctr"/>
          <a:endParaRPr lang="ru-RU"/>
        </a:p>
      </dgm:t>
    </dgm:pt>
    <dgm:pt modelId="{B279B3AB-A7BA-47C0-91D8-D9702F1B66B0}">
      <dgm:prSet phldrT="[Текст]" custT="1"/>
      <dgm:spPr/>
      <dgm:t>
        <a:bodyPr/>
        <a:lstStyle/>
        <a:p>
          <a:pPr algn="ctr"/>
          <a:endParaRPr lang="ru-RU" sz="1800" dirty="0"/>
        </a:p>
      </dgm:t>
    </dgm:pt>
    <dgm:pt modelId="{4B60C9BA-955A-40F0-8709-B3DD1F2C469D}" type="parTrans" cxnId="{82228EC2-037A-4C53-9F80-7F52EC0CD83F}">
      <dgm:prSet/>
      <dgm:spPr/>
      <dgm:t>
        <a:bodyPr/>
        <a:lstStyle/>
        <a:p>
          <a:pPr algn="ctr"/>
          <a:endParaRPr lang="ru-RU"/>
        </a:p>
      </dgm:t>
    </dgm:pt>
    <dgm:pt modelId="{2586F974-8290-4C42-9146-BC201765FE62}" type="sibTrans" cxnId="{82228EC2-037A-4C53-9F80-7F52EC0CD83F}">
      <dgm:prSet/>
      <dgm:spPr/>
      <dgm:t>
        <a:bodyPr/>
        <a:lstStyle/>
        <a:p>
          <a:pPr algn="ctr"/>
          <a:endParaRPr lang="ru-RU"/>
        </a:p>
      </dgm:t>
    </dgm:pt>
    <dgm:pt modelId="{82FB7484-978F-4AAB-836C-49491B0DD561}">
      <dgm:prSet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</a:rPr>
            <a:t>Объективная оценка соответствия образовательной деятельности Организации требованиям Стандарта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4EF8CDC1-1FD4-47B9-9174-356A82DE7F4B}" type="parTrans" cxnId="{010CA541-E71D-4BED-8B1E-8159EEF90739}">
      <dgm:prSet/>
      <dgm:spPr/>
      <dgm:t>
        <a:bodyPr/>
        <a:lstStyle/>
        <a:p>
          <a:endParaRPr lang="ru-RU"/>
        </a:p>
      </dgm:t>
    </dgm:pt>
    <dgm:pt modelId="{691ACA63-722C-4C44-9A08-F18A1175731D}" type="sibTrans" cxnId="{010CA541-E71D-4BED-8B1E-8159EEF90739}">
      <dgm:prSet/>
      <dgm:spPr/>
      <dgm:t>
        <a:bodyPr/>
        <a:lstStyle/>
        <a:p>
          <a:endParaRPr lang="ru-RU"/>
        </a:p>
      </dgm:t>
    </dgm:pt>
    <dgm:pt modelId="{1D2D59BA-9D4B-4855-B68A-1EDA8D3175B9}" type="pres">
      <dgm:prSet presAssocID="{80F30AC4-D114-4579-B9F4-F77E41F8E08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A50EB3D-ECC5-459A-B7E0-CA9658D9893A}" type="pres">
      <dgm:prSet presAssocID="{FED3DABD-6058-4306-8997-73F9EC8CA155}" presName="vertOne" presStyleCnt="0"/>
      <dgm:spPr/>
    </dgm:pt>
    <dgm:pt modelId="{90C3211E-D9F1-4A9A-952E-73CE61DFBD6D}" type="pres">
      <dgm:prSet presAssocID="{FED3DABD-6058-4306-8997-73F9EC8CA155}" presName="txOne" presStyleLbl="node0" presStyleIdx="0" presStyleCnt="1" custScaleX="95749" custLinFactNeighborX="-359" custLinFactNeighborY="291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7A57CB-CF62-4E79-8A15-392B75EC2758}" type="pres">
      <dgm:prSet presAssocID="{FED3DABD-6058-4306-8997-73F9EC8CA155}" presName="parTransOne" presStyleCnt="0"/>
      <dgm:spPr/>
    </dgm:pt>
    <dgm:pt modelId="{D35EE1CB-69DD-4881-8EE4-0FFECFBDC369}" type="pres">
      <dgm:prSet presAssocID="{FED3DABD-6058-4306-8997-73F9EC8CA155}" presName="horzOne" presStyleCnt="0"/>
      <dgm:spPr/>
    </dgm:pt>
    <dgm:pt modelId="{7EAA8FBB-79E6-41FF-8D4A-3A1FE88B9A98}" type="pres">
      <dgm:prSet presAssocID="{462E9039-8CA3-4599-9240-ABBD76AAC13D}" presName="vertTwo" presStyleCnt="0"/>
      <dgm:spPr/>
    </dgm:pt>
    <dgm:pt modelId="{FDBBA334-DDB9-4C6E-9926-0AB3CE48AD74}" type="pres">
      <dgm:prSet presAssocID="{462E9039-8CA3-4599-9240-ABBD76AAC13D}" presName="txTwo" presStyleLbl="node2" presStyleIdx="0" presStyleCnt="2" custScaleX="78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AB2818-D9B2-496F-B98A-A12B59A5EDBA}" type="pres">
      <dgm:prSet presAssocID="{462E9039-8CA3-4599-9240-ABBD76AAC13D}" presName="parTransTwo" presStyleCnt="0"/>
      <dgm:spPr/>
    </dgm:pt>
    <dgm:pt modelId="{60221928-21F4-46B0-9BB0-1EAFFC8C6501}" type="pres">
      <dgm:prSet presAssocID="{462E9039-8CA3-4599-9240-ABBD76AAC13D}" presName="horzTwo" presStyleCnt="0"/>
      <dgm:spPr/>
    </dgm:pt>
    <dgm:pt modelId="{D06BFCBC-A2FC-4D51-A86B-243602EC8706}" type="pres">
      <dgm:prSet presAssocID="{D082A64A-48BA-4D89-9100-2F2950DD1380}" presName="vertThree" presStyleCnt="0"/>
      <dgm:spPr/>
    </dgm:pt>
    <dgm:pt modelId="{A57060D2-BECF-488B-B442-633D2B7B1724}" type="pres">
      <dgm:prSet presAssocID="{D082A64A-48BA-4D89-9100-2F2950DD1380}" presName="txThree" presStyleLbl="node3" presStyleIdx="0" presStyleCnt="4" custScaleY="3405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436EC0-FB41-41C9-9786-B9E81693FAB9}" type="pres">
      <dgm:prSet presAssocID="{D082A64A-48BA-4D89-9100-2F2950DD1380}" presName="horzThree" presStyleCnt="0"/>
      <dgm:spPr/>
    </dgm:pt>
    <dgm:pt modelId="{2085BA3F-3145-456C-A4C3-ECCFD69A0A5C}" type="pres">
      <dgm:prSet presAssocID="{9DC87DFA-1627-4D21-B2B4-4110B28CABFB}" presName="sibSpaceThree" presStyleCnt="0"/>
      <dgm:spPr/>
    </dgm:pt>
    <dgm:pt modelId="{BABAA2F5-A5F1-4F0E-805E-0ACB04EC5AB5}" type="pres">
      <dgm:prSet presAssocID="{82FB7484-978F-4AAB-836C-49491B0DD561}" presName="vertThree" presStyleCnt="0"/>
      <dgm:spPr/>
    </dgm:pt>
    <dgm:pt modelId="{E8C91270-002B-421C-8989-8781CAD3817D}" type="pres">
      <dgm:prSet presAssocID="{82FB7484-978F-4AAB-836C-49491B0DD561}" presName="txThree" presStyleLbl="node3" presStyleIdx="1" presStyleCnt="4" custScaleY="2930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EF3EFD-A316-4418-B04F-9E25239B6960}" type="pres">
      <dgm:prSet presAssocID="{82FB7484-978F-4AAB-836C-49491B0DD561}" presName="horzThree" presStyleCnt="0"/>
      <dgm:spPr/>
    </dgm:pt>
    <dgm:pt modelId="{A6DA1766-E53A-487A-B26F-A8DA68CE8A08}" type="pres">
      <dgm:prSet presAssocID="{691ACA63-722C-4C44-9A08-F18A1175731D}" presName="sibSpaceThree" presStyleCnt="0"/>
      <dgm:spPr/>
    </dgm:pt>
    <dgm:pt modelId="{0C5485A6-9CA4-4A3C-9CD1-C06275E2A61C}" type="pres">
      <dgm:prSet presAssocID="{F126249D-4442-4089-949F-6C104A15EB00}" presName="vertThree" presStyleCnt="0"/>
      <dgm:spPr/>
    </dgm:pt>
    <dgm:pt modelId="{8BE51C43-2D17-4A22-96E2-A643D40BFB16}" type="pres">
      <dgm:prSet presAssocID="{F126249D-4442-4089-949F-6C104A15EB00}" presName="txThree" presStyleLbl="node3" presStyleIdx="2" presStyleCnt="4" custScaleX="99040" custScaleY="3175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D6FFE7-1073-499C-9783-72E5BB3944EF}" type="pres">
      <dgm:prSet presAssocID="{F126249D-4442-4089-949F-6C104A15EB00}" presName="horzThree" presStyleCnt="0"/>
      <dgm:spPr/>
    </dgm:pt>
    <dgm:pt modelId="{32895005-32E8-434E-B603-6BE51BC02693}" type="pres">
      <dgm:prSet presAssocID="{2FFFD684-0882-4353-A7E3-6D130DF1B98C}" presName="sibSpaceTwo" presStyleCnt="0"/>
      <dgm:spPr/>
    </dgm:pt>
    <dgm:pt modelId="{6BF472DE-CB9F-4841-9C14-CD3EFE30D2F0}" type="pres">
      <dgm:prSet presAssocID="{D04A2A17-C634-413E-B23A-F78561F23EF5}" presName="vertTwo" presStyleCnt="0"/>
      <dgm:spPr/>
    </dgm:pt>
    <dgm:pt modelId="{99320FE6-085C-4A24-AC2E-78569168E162}" type="pres">
      <dgm:prSet presAssocID="{D04A2A17-C634-413E-B23A-F78561F23EF5}" presName="txTwo" presStyleLbl="node2" presStyleIdx="1" presStyleCnt="2" custScaleX="166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E951F0-D565-4B71-9450-31928CC00916}" type="pres">
      <dgm:prSet presAssocID="{D04A2A17-C634-413E-B23A-F78561F23EF5}" presName="parTransTwo" presStyleCnt="0"/>
      <dgm:spPr/>
    </dgm:pt>
    <dgm:pt modelId="{6EC037CF-8A2F-4737-A1AA-DDD39BDBEA2B}" type="pres">
      <dgm:prSet presAssocID="{D04A2A17-C634-413E-B23A-F78561F23EF5}" presName="horzTwo" presStyleCnt="0"/>
      <dgm:spPr/>
    </dgm:pt>
    <dgm:pt modelId="{8B1A21F8-A63C-4444-8646-64D0BA302B8F}" type="pres">
      <dgm:prSet presAssocID="{B279B3AB-A7BA-47C0-91D8-D9702F1B66B0}" presName="vertThree" presStyleCnt="0"/>
      <dgm:spPr/>
    </dgm:pt>
    <dgm:pt modelId="{8E8CD8C0-6339-4FB1-B6CC-2E4D129129B5}" type="pres">
      <dgm:prSet presAssocID="{B279B3AB-A7BA-47C0-91D8-D9702F1B66B0}" presName="txThree" presStyleLbl="node3" presStyleIdx="3" presStyleCnt="4" custScaleX="147948" custScaleY="3924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6051BE-DF6F-4027-9D27-9D65736E308E}" type="pres">
      <dgm:prSet presAssocID="{B279B3AB-A7BA-47C0-91D8-D9702F1B66B0}" presName="horzThree" presStyleCnt="0"/>
      <dgm:spPr/>
    </dgm:pt>
  </dgm:ptLst>
  <dgm:cxnLst>
    <dgm:cxn modelId="{5D0288E9-D967-445F-A7E8-91EB15DA9C00}" type="presOf" srcId="{F126249D-4442-4089-949F-6C104A15EB00}" destId="{8BE51C43-2D17-4A22-96E2-A643D40BFB16}" srcOrd="0" destOrd="0" presId="urn:microsoft.com/office/officeart/2005/8/layout/hierarchy4"/>
    <dgm:cxn modelId="{82228EC2-037A-4C53-9F80-7F52EC0CD83F}" srcId="{D04A2A17-C634-413E-B23A-F78561F23EF5}" destId="{B279B3AB-A7BA-47C0-91D8-D9702F1B66B0}" srcOrd="0" destOrd="0" parTransId="{4B60C9BA-955A-40F0-8709-B3DD1F2C469D}" sibTransId="{2586F974-8290-4C42-9146-BC201765FE62}"/>
    <dgm:cxn modelId="{CC6E589A-080D-4AEA-B265-961B9996A7D7}" type="presOf" srcId="{82FB7484-978F-4AAB-836C-49491B0DD561}" destId="{E8C91270-002B-421C-8989-8781CAD3817D}" srcOrd="0" destOrd="0" presId="urn:microsoft.com/office/officeart/2005/8/layout/hierarchy4"/>
    <dgm:cxn modelId="{2D499467-6BD7-4E2A-8B2E-45BE64D36190}" type="presOf" srcId="{B279B3AB-A7BA-47C0-91D8-D9702F1B66B0}" destId="{8E8CD8C0-6339-4FB1-B6CC-2E4D129129B5}" srcOrd="0" destOrd="0" presId="urn:microsoft.com/office/officeart/2005/8/layout/hierarchy4"/>
    <dgm:cxn modelId="{3D09CAAD-FA10-4FE7-9153-05935F8FCB45}" type="presOf" srcId="{D04A2A17-C634-413E-B23A-F78561F23EF5}" destId="{99320FE6-085C-4A24-AC2E-78569168E162}" srcOrd="0" destOrd="0" presId="urn:microsoft.com/office/officeart/2005/8/layout/hierarchy4"/>
    <dgm:cxn modelId="{B4D85259-F102-455B-90DF-ABFDC066B613}" type="presOf" srcId="{462E9039-8CA3-4599-9240-ABBD76AAC13D}" destId="{FDBBA334-DDB9-4C6E-9926-0AB3CE48AD74}" srcOrd="0" destOrd="0" presId="urn:microsoft.com/office/officeart/2005/8/layout/hierarchy4"/>
    <dgm:cxn modelId="{684E7886-9889-4005-B64D-04CA3A8C4C08}" srcId="{FED3DABD-6058-4306-8997-73F9EC8CA155}" destId="{462E9039-8CA3-4599-9240-ABBD76AAC13D}" srcOrd="0" destOrd="0" parTransId="{0C98BC23-1969-4C17-A919-96FA737C0C7B}" sibTransId="{2FFFD684-0882-4353-A7E3-6D130DF1B98C}"/>
    <dgm:cxn modelId="{8221620B-DDC3-4567-8DC9-2D5B1F0C2AAD}" srcId="{80F30AC4-D114-4579-B9F4-F77E41F8E087}" destId="{FED3DABD-6058-4306-8997-73F9EC8CA155}" srcOrd="0" destOrd="0" parTransId="{8A36931E-2637-42FC-8A86-A66A1DAA7863}" sibTransId="{D58ABFFF-EF74-415C-A3F6-61C665BDD7BA}"/>
    <dgm:cxn modelId="{A99EF4E6-06CC-4148-99D2-1677618A68B1}" srcId="{462E9039-8CA3-4599-9240-ABBD76AAC13D}" destId="{F126249D-4442-4089-949F-6C104A15EB00}" srcOrd="2" destOrd="0" parTransId="{3FBAF722-F58B-49FB-9C4E-5898B3FED87B}" sibTransId="{C7F65800-3D76-4D8C-932C-5060BEF17395}"/>
    <dgm:cxn modelId="{A84F723B-FB19-42E2-A97E-C703E6791A96}" srcId="{462E9039-8CA3-4599-9240-ABBD76AAC13D}" destId="{D082A64A-48BA-4D89-9100-2F2950DD1380}" srcOrd="0" destOrd="0" parTransId="{F1F81B93-6154-43F7-837A-CE36985E727E}" sibTransId="{9DC87DFA-1627-4D21-B2B4-4110B28CABFB}"/>
    <dgm:cxn modelId="{010CA541-E71D-4BED-8B1E-8159EEF90739}" srcId="{462E9039-8CA3-4599-9240-ABBD76AAC13D}" destId="{82FB7484-978F-4AAB-836C-49491B0DD561}" srcOrd="1" destOrd="0" parTransId="{4EF8CDC1-1FD4-47B9-9174-356A82DE7F4B}" sibTransId="{691ACA63-722C-4C44-9A08-F18A1175731D}"/>
    <dgm:cxn modelId="{7B6E607A-7D6E-470C-9F8E-8167D9FE5950}" type="presOf" srcId="{FED3DABD-6058-4306-8997-73F9EC8CA155}" destId="{90C3211E-D9F1-4A9A-952E-73CE61DFBD6D}" srcOrd="0" destOrd="0" presId="urn:microsoft.com/office/officeart/2005/8/layout/hierarchy4"/>
    <dgm:cxn modelId="{E862A80B-EDDE-473E-9BBA-2FF51CB4BF4A}" type="presOf" srcId="{D082A64A-48BA-4D89-9100-2F2950DD1380}" destId="{A57060D2-BECF-488B-B442-633D2B7B1724}" srcOrd="0" destOrd="0" presId="urn:microsoft.com/office/officeart/2005/8/layout/hierarchy4"/>
    <dgm:cxn modelId="{2CB9E2DF-A1FB-4159-B344-C607667DE454}" srcId="{FED3DABD-6058-4306-8997-73F9EC8CA155}" destId="{D04A2A17-C634-413E-B23A-F78561F23EF5}" srcOrd="1" destOrd="0" parTransId="{57A4326C-047A-4327-820B-91B59039B8E5}" sibTransId="{0CDAE4B4-51C6-4D55-A10B-FE53512A122D}"/>
    <dgm:cxn modelId="{105F41AB-8016-46C8-B257-29A5FD30B6EC}" type="presOf" srcId="{80F30AC4-D114-4579-B9F4-F77E41F8E087}" destId="{1D2D59BA-9D4B-4855-B68A-1EDA8D3175B9}" srcOrd="0" destOrd="0" presId="urn:microsoft.com/office/officeart/2005/8/layout/hierarchy4"/>
    <dgm:cxn modelId="{4372C729-1DA9-47D8-8ADD-F4C68D1C86CB}" type="presParOf" srcId="{1D2D59BA-9D4B-4855-B68A-1EDA8D3175B9}" destId="{FA50EB3D-ECC5-459A-B7E0-CA9658D9893A}" srcOrd="0" destOrd="0" presId="urn:microsoft.com/office/officeart/2005/8/layout/hierarchy4"/>
    <dgm:cxn modelId="{9E2779B7-495C-41E4-917E-D532C743E794}" type="presParOf" srcId="{FA50EB3D-ECC5-459A-B7E0-CA9658D9893A}" destId="{90C3211E-D9F1-4A9A-952E-73CE61DFBD6D}" srcOrd="0" destOrd="0" presId="urn:microsoft.com/office/officeart/2005/8/layout/hierarchy4"/>
    <dgm:cxn modelId="{3821F556-2033-44CB-AA36-73FCEC145B92}" type="presParOf" srcId="{FA50EB3D-ECC5-459A-B7E0-CA9658D9893A}" destId="{BE7A57CB-CF62-4E79-8A15-392B75EC2758}" srcOrd="1" destOrd="0" presId="urn:microsoft.com/office/officeart/2005/8/layout/hierarchy4"/>
    <dgm:cxn modelId="{A43EC222-5FDC-4151-A8DF-2FA5483F76A7}" type="presParOf" srcId="{FA50EB3D-ECC5-459A-B7E0-CA9658D9893A}" destId="{D35EE1CB-69DD-4881-8EE4-0FFECFBDC369}" srcOrd="2" destOrd="0" presId="urn:microsoft.com/office/officeart/2005/8/layout/hierarchy4"/>
    <dgm:cxn modelId="{05E29B52-65B4-42CE-84C0-4EF6223CDEDB}" type="presParOf" srcId="{D35EE1CB-69DD-4881-8EE4-0FFECFBDC369}" destId="{7EAA8FBB-79E6-41FF-8D4A-3A1FE88B9A98}" srcOrd="0" destOrd="0" presId="urn:microsoft.com/office/officeart/2005/8/layout/hierarchy4"/>
    <dgm:cxn modelId="{3321931C-CEAB-4775-8D53-BFC7880A9A9A}" type="presParOf" srcId="{7EAA8FBB-79E6-41FF-8D4A-3A1FE88B9A98}" destId="{FDBBA334-DDB9-4C6E-9926-0AB3CE48AD74}" srcOrd="0" destOrd="0" presId="urn:microsoft.com/office/officeart/2005/8/layout/hierarchy4"/>
    <dgm:cxn modelId="{C86BC606-97B2-48A5-A936-32ABFE19D354}" type="presParOf" srcId="{7EAA8FBB-79E6-41FF-8D4A-3A1FE88B9A98}" destId="{88AB2818-D9B2-496F-B98A-A12B59A5EDBA}" srcOrd="1" destOrd="0" presId="urn:microsoft.com/office/officeart/2005/8/layout/hierarchy4"/>
    <dgm:cxn modelId="{F1CC3C29-0F09-4383-87E5-FD2BAFFF0AA0}" type="presParOf" srcId="{7EAA8FBB-79E6-41FF-8D4A-3A1FE88B9A98}" destId="{60221928-21F4-46B0-9BB0-1EAFFC8C6501}" srcOrd="2" destOrd="0" presId="urn:microsoft.com/office/officeart/2005/8/layout/hierarchy4"/>
    <dgm:cxn modelId="{EF193FF1-4A01-471F-BBD5-D7B2455FBB35}" type="presParOf" srcId="{60221928-21F4-46B0-9BB0-1EAFFC8C6501}" destId="{D06BFCBC-A2FC-4D51-A86B-243602EC8706}" srcOrd="0" destOrd="0" presId="urn:microsoft.com/office/officeart/2005/8/layout/hierarchy4"/>
    <dgm:cxn modelId="{9E392840-649F-470B-9949-4CFCE2CDFAE1}" type="presParOf" srcId="{D06BFCBC-A2FC-4D51-A86B-243602EC8706}" destId="{A57060D2-BECF-488B-B442-633D2B7B1724}" srcOrd="0" destOrd="0" presId="urn:microsoft.com/office/officeart/2005/8/layout/hierarchy4"/>
    <dgm:cxn modelId="{48B32C05-027E-4979-A072-9A9FD940A9FA}" type="presParOf" srcId="{D06BFCBC-A2FC-4D51-A86B-243602EC8706}" destId="{7E436EC0-FB41-41C9-9786-B9E81693FAB9}" srcOrd="1" destOrd="0" presId="urn:microsoft.com/office/officeart/2005/8/layout/hierarchy4"/>
    <dgm:cxn modelId="{DB014155-5532-4380-8442-01A35FF0F40F}" type="presParOf" srcId="{60221928-21F4-46B0-9BB0-1EAFFC8C6501}" destId="{2085BA3F-3145-456C-A4C3-ECCFD69A0A5C}" srcOrd="1" destOrd="0" presId="urn:microsoft.com/office/officeart/2005/8/layout/hierarchy4"/>
    <dgm:cxn modelId="{63467955-800B-4BC8-90FE-2DAA6B0D1A61}" type="presParOf" srcId="{60221928-21F4-46B0-9BB0-1EAFFC8C6501}" destId="{BABAA2F5-A5F1-4F0E-805E-0ACB04EC5AB5}" srcOrd="2" destOrd="0" presId="urn:microsoft.com/office/officeart/2005/8/layout/hierarchy4"/>
    <dgm:cxn modelId="{C8015746-B736-4797-99CD-F0847E170DAE}" type="presParOf" srcId="{BABAA2F5-A5F1-4F0E-805E-0ACB04EC5AB5}" destId="{E8C91270-002B-421C-8989-8781CAD3817D}" srcOrd="0" destOrd="0" presId="urn:microsoft.com/office/officeart/2005/8/layout/hierarchy4"/>
    <dgm:cxn modelId="{35384CC6-D1D0-48F7-BAED-6CB6B8B2D269}" type="presParOf" srcId="{BABAA2F5-A5F1-4F0E-805E-0ACB04EC5AB5}" destId="{C8EF3EFD-A316-4418-B04F-9E25239B6960}" srcOrd="1" destOrd="0" presId="urn:microsoft.com/office/officeart/2005/8/layout/hierarchy4"/>
    <dgm:cxn modelId="{4A9BDBDE-52FE-4FF2-9B76-446339142B8D}" type="presParOf" srcId="{60221928-21F4-46B0-9BB0-1EAFFC8C6501}" destId="{A6DA1766-E53A-487A-B26F-A8DA68CE8A08}" srcOrd="3" destOrd="0" presId="urn:microsoft.com/office/officeart/2005/8/layout/hierarchy4"/>
    <dgm:cxn modelId="{512FFCF9-CCEC-486B-83DD-A2B674FFC649}" type="presParOf" srcId="{60221928-21F4-46B0-9BB0-1EAFFC8C6501}" destId="{0C5485A6-9CA4-4A3C-9CD1-C06275E2A61C}" srcOrd="4" destOrd="0" presId="urn:microsoft.com/office/officeart/2005/8/layout/hierarchy4"/>
    <dgm:cxn modelId="{75D8A37E-2231-4A81-BF67-E0C30E5ACB40}" type="presParOf" srcId="{0C5485A6-9CA4-4A3C-9CD1-C06275E2A61C}" destId="{8BE51C43-2D17-4A22-96E2-A643D40BFB16}" srcOrd="0" destOrd="0" presId="urn:microsoft.com/office/officeart/2005/8/layout/hierarchy4"/>
    <dgm:cxn modelId="{EB5B3DD9-9495-48E6-BD4F-FC9B36DA78A0}" type="presParOf" srcId="{0C5485A6-9CA4-4A3C-9CD1-C06275E2A61C}" destId="{06D6FFE7-1073-499C-9783-72E5BB3944EF}" srcOrd="1" destOrd="0" presId="urn:microsoft.com/office/officeart/2005/8/layout/hierarchy4"/>
    <dgm:cxn modelId="{A077EC74-0B5D-4646-9397-C2ABDFBDAC95}" type="presParOf" srcId="{D35EE1CB-69DD-4881-8EE4-0FFECFBDC369}" destId="{32895005-32E8-434E-B603-6BE51BC02693}" srcOrd="1" destOrd="0" presId="urn:microsoft.com/office/officeart/2005/8/layout/hierarchy4"/>
    <dgm:cxn modelId="{AFC78E36-06CF-4F18-B20E-968F4FE53C4F}" type="presParOf" srcId="{D35EE1CB-69DD-4881-8EE4-0FFECFBDC369}" destId="{6BF472DE-CB9F-4841-9C14-CD3EFE30D2F0}" srcOrd="2" destOrd="0" presId="urn:microsoft.com/office/officeart/2005/8/layout/hierarchy4"/>
    <dgm:cxn modelId="{68B83034-C227-46C1-882A-9E96DD5382E5}" type="presParOf" srcId="{6BF472DE-CB9F-4841-9C14-CD3EFE30D2F0}" destId="{99320FE6-085C-4A24-AC2E-78569168E162}" srcOrd="0" destOrd="0" presId="urn:microsoft.com/office/officeart/2005/8/layout/hierarchy4"/>
    <dgm:cxn modelId="{1821DB3F-4B32-410F-AB71-FC4F7513B8C5}" type="presParOf" srcId="{6BF472DE-CB9F-4841-9C14-CD3EFE30D2F0}" destId="{32E951F0-D565-4B71-9450-31928CC00916}" srcOrd="1" destOrd="0" presId="urn:microsoft.com/office/officeart/2005/8/layout/hierarchy4"/>
    <dgm:cxn modelId="{15AA835C-3CD8-4C54-8557-6CA9300E40B7}" type="presParOf" srcId="{6BF472DE-CB9F-4841-9C14-CD3EFE30D2F0}" destId="{6EC037CF-8A2F-4737-A1AA-DDD39BDBEA2B}" srcOrd="2" destOrd="0" presId="urn:microsoft.com/office/officeart/2005/8/layout/hierarchy4"/>
    <dgm:cxn modelId="{2D833839-4401-4DD6-9F7D-E0E93E50EC43}" type="presParOf" srcId="{6EC037CF-8A2F-4737-A1AA-DDD39BDBEA2B}" destId="{8B1A21F8-A63C-4444-8646-64D0BA302B8F}" srcOrd="0" destOrd="0" presId="urn:microsoft.com/office/officeart/2005/8/layout/hierarchy4"/>
    <dgm:cxn modelId="{2A36AC9C-AFB2-4669-AB47-021B71D4EF06}" type="presParOf" srcId="{8B1A21F8-A63C-4444-8646-64D0BA302B8F}" destId="{8E8CD8C0-6339-4FB1-B6CC-2E4D129129B5}" srcOrd="0" destOrd="0" presId="urn:microsoft.com/office/officeart/2005/8/layout/hierarchy4"/>
    <dgm:cxn modelId="{E005D50F-72CB-4EF0-A40D-DEF0E163F475}" type="presParOf" srcId="{8B1A21F8-A63C-4444-8646-64D0BA302B8F}" destId="{1F6051BE-DF6F-4027-9D27-9D65736E308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E1838-618B-4F48-AA42-F2D2D156AF4C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1113F-BBB5-47B9-AED2-C7333317BD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87220-352C-46CB-B353-C95122776047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F0197-C4E7-4048-8D33-9DB0AF0C38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D2CFE-54DB-405A-8C85-6F467BEE2FA1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D0E93-FE0F-49EE-9E11-B9411CCF51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A3514-87CB-47A7-9622-5B4AD9F091A7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D2067-2FC0-4A58-805E-BD18178739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0D417-1A66-47D6-B4A0-7BD31191E419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68DE0-F30E-4053-BB65-C511D6D342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89BC8-7DC7-4E0A-928B-36FEBD437576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BF229-293D-4EEC-93F4-B1C02627B8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572DD-2AE4-485C-983D-2C32B0898942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45A99-0195-4D36-863C-E2C42F717E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74668-B68B-4395-8503-66ACA4CAF4EC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6C873-F3AE-49E3-9684-0BEDFC949B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32D9-A885-4EFA-8A1A-B21739157667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90C2C-9E55-4EA9-99D3-190A6B7A8D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D9647-1139-4E4D-9798-7201ED77AB96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A6702-EFF7-4317-9220-5C878B419B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9BEAE-B3CA-4597-B309-284A6F3AC87E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7948-0DCB-483C-93AE-6C715ADC19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E8F849-C06B-4073-8749-6295A5C064DD}" type="datetimeFigureOut">
              <a:rPr lang="ru-RU"/>
              <a:pPr>
                <a:defRPr/>
              </a:pPr>
              <a:t>02.09.2014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E84EDC-B57A-4175-BDD4-82ECDBB78C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002060"/>
                </a:solidFill>
              </a:rPr>
              <a:t>Нормативно-правовая база функционирования дошкольного образования</a:t>
            </a:r>
            <a:br>
              <a:rPr lang="ru-RU" sz="4800" b="1" smtClean="0">
                <a:solidFill>
                  <a:srgbClr val="002060"/>
                </a:solidFill>
              </a:rPr>
            </a:br>
            <a:endParaRPr lang="ru-RU" sz="4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37"/>
          </a:xfrm>
        </p:spPr>
        <p:txBody>
          <a:bodyPr/>
          <a:lstStyle/>
          <a:p>
            <a:pPr algn="just" eaLnBrk="1" hangingPunct="1"/>
            <a:r>
              <a:rPr lang="ru-RU" sz="3000" b="1" smtClean="0"/>
              <a:t>Как будет решаться задача «Модернизация общего и дошкольного образования как института социального развития»?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11663"/>
          </a:xfrm>
        </p:spPr>
        <p:txBody>
          <a:bodyPr/>
          <a:lstStyle/>
          <a:p>
            <a:pPr eaLnBrk="1" hangingPunct="1"/>
            <a:r>
              <a:rPr lang="ru-RU" sz="2900" smtClean="0"/>
              <a:t>достижение во всех субъектах стратегических ориентиров образовательной инициативы «Наша новая школа»;</a:t>
            </a:r>
          </a:p>
          <a:p>
            <a:pPr eaLnBrk="1" hangingPunct="1"/>
            <a:r>
              <a:rPr lang="ru-RU" sz="2900" smtClean="0"/>
              <a:t>распространение на всей территории РФ современных моделей успешной социализацией детей;</a:t>
            </a:r>
          </a:p>
          <a:p>
            <a:pPr eaLnBrk="1" hangingPunct="1"/>
            <a:r>
              <a:rPr lang="ru-RU" sz="2900" smtClean="0"/>
              <a:t>будут созданы  стажировочные  площадки; </a:t>
            </a:r>
          </a:p>
          <a:p>
            <a:pPr eaLnBrk="1" hangingPunct="1"/>
            <a:r>
              <a:rPr lang="ru-RU" sz="2900" smtClean="0"/>
              <a:t>модели воспитательных систем, обеспечивающих формирование гражданской идентичности обучающихся;</a:t>
            </a:r>
          </a:p>
          <a:p>
            <a:pPr eaLnBrk="1" hangingPunct="1"/>
            <a:endParaRPr lang="ru-RU" sz="29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4294967295"/>
          </p:nvPr>
        </p:nvSpPr>
        <p:spPr>
          <a:xfrm>
            <a:off x="214313" y="500063"/>
            <a:ext cx="8501062" cy="5857875"/>
          </a:xfrm>
        </p:spPr>
        <p:txBody>
          <a:bodyPr/>
          <a:lstStyle/>
          <a:p>
            <a:pPr eaLnBrk="1" hangingPunct="1"/>
            <a:r>
              <a:rPr lang="ru-RU" sz="2700" smtClean="0"/>
              <a:t>современные модели, обеспечиващие  образование детей с ОВЗ, детей-инвалидов, детей, оставшихся без попечения родителей;</a:t>
            </a:r>
          </a:p>
          <a:p>
            <a:pPr eaLnBrk="1" hangingPunct="1"/>
            <a:r>
              <a:rPr lang="ru-RU" sz="2700" smtClean="0"/>
              <a:t>модели формирования культуры безопасного образа жизни,  психолого - педагогического  и медико-социального сопровождения обучающихся.</a:t>
            </a:r>
          </a:p>
          <a:p>
            <a:pPr eaLnBrk="1" hangingPunct="1"/>
            <a:r>
              <a:rPr lang="ru-RU" sz="2700" smtClean="0"/>
              <a:t>создание площадки для обучения управленческих кадров.</a:t>
            </a:r>
          </a:p>
          <a:p>
            <a:pPr eaLnBrk="1" hangingPunct="1">
              <a:buFont typeface="Arial" charset="0"/>
              <a:buNone/>
            </a:pPr>
            <a:r>
              <a:rPr lang="ru-RU" sz="2700" smtClean="0"/>
              <a:t>    Предполагается развитие сетевого взаимодействия образовательных учреждений, в т.ч. в регионах с ярко выраженной  региональной, этнокультурной  составляющей ;создание всевозможных центров для обучения детей  с ОВЗ, одаренных детей.</a:t>
            </a:r>
          </a:p>
          <a:p>
            <a:pPr eaLnBrk="1" hangingPunct="1"/>
            <a:endParaRPr lang="ru-RU" sz="2700" smtClean="0"/>
          </a:p>
          <a:p>
            <a:pPr eaLnBrk="1" hangingPunct="1"/>
            <a:endParaRPr lang="ru-RU" sz="27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ru-RU" sz="3200" b="1" smtClean="0"/>
              <a:t>Развитие системы оценки качества образования (в т.ч.дошкольного)</a:t>
            </a: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pPr eaLnBrk="1" hangingPunct="1"/>
            <a:r>
              <a:rPr lang="ru-RU" smtClean="0"/>
              <a:t>Разработка моделей оценки качества всех уровней образования, в т.ч.дошкольного.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  Программой предусматривается внедрение и поддержка государственно-частного партнерства, обеспечивающих эффективное финансирование системы образования, а также механизмов и моделей хозяйственной самостоятельности образовательных учреждений.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sz="3000" b="1" smtClean="0"/>
              <a:t>Содержание образования, его модернизация будет  базироваться на инициативе </a:t>
            </a:r>
            <a:br>
              <a:rPr lang="ru-RU" sz="3000" b="1" smtClean="0"/>
            </a:br>
            <a:r>
              <a:rPr lang="ru-RU" sz="3000" b="1" smtClean="0"/>
              <a:t> «Наша новая школа» </a:t>
            </a: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857750"/>
          </a:xfrm>
        </p:spPr>
        <p:txBody>
          <a:bodyPr/>
          <a:lstStyle/>
          <a:p>
            <a:pPr eaLnBrk="1" hangingPunct="1"/>
            <a:r>
              <a:rPr lang="ru-RU" sz="2400" i="1" smtClean="0"/>
              <a:t>Новая школа- </a:t>
            </a:r>
            <a:r>
              <a:rPr lang="ru-RU" sz="2400" smtClean="0"/>
              <a:t>это институт,  соответствующий целям опережающего развития;</a:t>
            </a:r>
          </a:p>
          <a:p>
            <a:pPr eaLnBrk="1" hangingPunct="1"/>
            <a:r>
              <a:rPr lang="ru-RU" sz="2400" i="1" smtClean="0"/>
              <a:t>новый учитель </a:t>
            </a:r>
            <a:r>
              <a:rPr lang="ru-RU" sz="2400" smtClean="0"/>
              <a:t>–   совершенствование учительского корпуса;                                          </a:t>
            </a:r>
          </a:p>
          <a:p>
            <a:pPr eaLnBrk="1" hangingPunct="1"/>
            <a:r>
              <a:rPr lang="ru-RU" sz="2400" smtClean="0"/>
              <a:t>изменение школьной инфраструктуры , условия для развития спорта, здорового образа жизни, современные условия организация питания, информационные технологии;</a:t>
            </a:r>
          </a:p>
          <a:p>
            <a:pPr eaLnBrk="1" hangingPunct="1"/>
            <a:r>
              <a:rPr lang="ru-RU" sz="2400" smtClean="0"/>
              <a:t>взаимодействие  с родителями, семьей, сообществом;                                                      </a:t>
            </a:r>
          </a:p>
          <a:p>
            <a:pPr eaLnBrk="1" hangingPunct="1"/>
            <a:r>
              <a:rPr lang="ru-RU" sz="2400" smtClean="0"/>
              <a:t> переход на новые образовательные стандарты;</a:t>
            </a:r>
          </a:p>
          <a:p>
            <a:pPr eaLnBrk="1" hangingPunct="1"/>
            <a:r>
              <a:rPr lang="ru-RU" sz="2400" smtClean="0"/>
              <a:t>поддержка  талантливых детей;</a:t>
            </a:r>
          </a:p>
          <a:p>
            <a:pPr eaLnBrk="1" hangingPunct="1"/>
            <a:r>
              <a:rPr lang="ru-RU" sz="2400" smtClean="0"/>
              <a:t>расширение самостоятельности ОУ.</a:t>
            </a:r>
          </a:p>
          <a:p>
            <a:pPr eaLnBrk="1" hangingPunct="1">
              <a:buFont typeface="Arial" charset="0"/>
              <a:buNone/>
            </a:pPr>
            <a:endParaRPr lang="ru-RU" sz="2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3"/>
          <p:cNvSpPr>
            <a:spLocks noChangeArrowheads="1"/>
          </p:cNvSpPr>
          <p:nvPr/>
        </p:nvSpPr>
        <p:spPr bwMode="auto">
          <a:xfrm>
            <a:off x="714375" y="474663"/>
            <a:ext cx="7786688" cy="637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ФЗ „Об основных гарантиях прав ребенка в РФ“ от 24.07.1998 №124</a:t>
            </a:r>
          </a:p>
          <a:p>
            <a:r>
              <a:rPr lang="ru-RU" sz="2400">
                <a:latin typeface="Calibri" pitchFamily="34" charset="0"/>
              </a:rPr>
              <a:t>-  Защита прав детей- при принятии решений по  вопросам  социально-экономического развития  соответствующих территорий учитывают нормативы строительства объектов социальной инфраструктуры для детей.</a:t>
            </a:r>
          </a:p>
          <a:p>
            <a:r>
              <a:rPr lang="ru-RU" sz="2400">
                <a:latin typeface="Calibri" pitchFamily="34" charset="0"/>
              </a:rPr>
              <a:t>-  Принятие решения о реконструкции, модернизации, об  изменении назначения   или ликвидации объекта социальной  инфраструктуры  для детей , является государственной или муниципальной собственностью, осуществляется экспертиза последствий, т.е.экспертная оценка последствий.</a:t>
            </a:r>
          </a:p>
          <a:p>
            <a:r>
              <a:rPr lang="ru-RU" sz="2400">
                <a:latin typeface="Calibri" pitchFamily="34" charset="0"/>
              </a:rPr>
              <a:t>-  Имущество (земля, здания)образовательных учреждений, переданное им в оперативное управление, может использоваться только в этих целях.</a:t>
            </a:r>
          </a:p>
          <a:p>
            <a:endParaRPr lang="ru-RU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37"/>
          </a:xfrm>
        </p:spPr>
        <p:txBody>
          <a:bodyPr/>
          <a:lstStyle/>
          <a:p>
            <a:pPr eaLnBrk="1" hangingPunct="1"/>
            <a:r>
              <a:rPr lang="ru-RU" sz="3200" b="1" smtClean="0"/>
              <a:t>ФЗ „Об общих  принципах организации местного самоуправления в РФ“ </a:t>
            </a:r>
            <a:br>
              <a:rPr lang="ru-RU" sz="3200" b="1" smtClean="0"/>
            </a:br>
            <a:r>
              <a:rPr lang="ru-RU" sz="3200" b="1" smtClean="0"/>
              <a:t>от 6.10.2003 №131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Предоставление бесплатного общедоступного дошкольного образования является расходным обязательством муниципалитетов.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Санитарно-эпидемиологические требования к устройству,содержанию и организации режима работы в дошкольных организациях</a:t>
            </a:r>
            <a:r>
              <a:rPr lang="ru-RU" dirty="0" smtClean="0"/>
              <a:t>. СанПин 2.4.1.3049 - 13 </a:t>
            </a:r>
            <a:r>
              <a:rPr lang="ru-RU" dirty="0"/>
              <a:t>/</a:t>
            </a:r>
            <a:r>
              <a:rPr lang="ru-RU" sz="3000" dirty="0"/>
              <a:t>постановление Главного государственного врача </a:t>
            </a:r>
            <a:r>
              <a:rPr lang="ru-RU" sz="3000" dirty="0" smtClean="0"/>
              <a:t>РФ от 15.05.2013 №26/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63" y="274638"/>
            <a:ext cx="7729537" cy="179705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600" b="1" dirty="0" smtClean="0"/>
              <a:t>Закон </a:t>
            </a:r>
            <a:r>
              <a:rPr lang="ru-RU" sz="3600" b="1" dirty="0"/>
              <a:t>РФ „Об образовании“ от 10.07.1992 №3266-1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28674" name="Содержимое 2"/>
          <p:cNvSpPr>
            <a:spLocks noGrp="1"/>
          </p:cNvSpPr>
          <p:nvPr>
            <p:ph idx="4294967295"/>
          </p:nvPr>
        </p:nvSpPr>
        <p:spPr>
          <a:xfrm>
            <a:off x="428625" y="2357438"/>
            <a:ext cx="7800975" cy="37687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ФЗ-273 «Об образовании в Российской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Федерации» от 31.12.2012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642918"/>
            <a:ext cx="8072494" cy="5643602"/>
          </a:xfrm>
        </p:spPr>
        <p:txBody>
          <a:bodyPr rtlCol="0">
            <a:normAutofit fontScale="47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dirty="0" smtClean="0"/>
              <a:t>Приказ МО и Н РФ от 30.08.2013 №1014 «Об утверждении </a:t>
            </a:r>
            <a:r>
              <a:rPr lang="ru-RU" sz="4600" b="1" dirty="0" smtClean="0"/>
              <a:t>Порядка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</a:t>
            </a:r>
            <a:r>
              <a:rPr lang="ru-RU" sz="4600" dirty="0" smtClean="0"/>
              <a:t> (вместо Типового положения).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i="1" dirty="0" smtClean="0"/>
              <a:t>Федеральные </a:t>
            </a:r>
            <a:r>
              <a:rPr lang="ru-RU" sz="4600" i="1" dirty="0"/>
              <a:t>государственные требования к структуре основной общеобразовательной программы дошкольного образования /Приказ МО и Н РФ от 23.11.2009 №655</a:t>
            </a:r>
            <a:r>
              <a:rPr lang="ru-RU" sz="4600" i="1" dirty="0" smtClean="0"/>
              <a:t>/- утратил силу с  1.01.2014</a:t>
            </a:r>
            <a:endParaRPr lang="ru-RU" sz="4600" i="1" dirty="0"/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600" i="1" dirty="0"/>
              <a:t>Об утверждении федеральных государственных требований к условиям реализации основной общеобразовательной программы дошкольного образования./Приказ </a:t>
            </a:r>
            <a:r>
              <a:rPr lang="ru-RU" sz="4600" i="1" dirty="0" smtClean="0"/>
              <a:t> Минобрнауки </a:t>
            </a:r>
            <a:r>
              <a:rPr lang="ru-RU" sz="4600" i="1" dirty="0"/>
              <a:t>РФ от 20.07.2011 №2151</a:t>
            </a:r>
            <a:r>
              <a:rPr lang="ru-RU" sz="4600" i="1" dirty="0" smtClean="0"/>
              <a:t>/- утратил силу с  1.01.2014</a:t>
            </a:r>
            <a:endParaRPr lang="ru-RU" sz="4600" i="1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4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 утверждении </a:t>
            </a:r>
            <a:r>
              <a:rPr lang="ru-RU" sz="4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федерального государственного стандарта дошкольного образования</a:t>
            </a:r>
            <a:r>
              <a:rPr lang="ru-RU" sz="4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br>
              <a:rPr lang="ru-RU" sz="4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(Зарегистрировано в Минюсте России 14.11.2013 г. № 30384</a:t>
            </a:r>
            <a:endParaRPr lang="ru-RU" sz="4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Приказ  Минобрнауки РФ от 17.10.2013 №1155</a:t>
            </a:r>
            <a:r>
              <a:rPr lang="ru-RU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6072188"/>
          </a:xfrm>
        </p:spPr>
        <p:txBody>
          <a:bodyPr/>
          <a:lstStyle/>
          <a:p>
            <a:pPr algn="l" eaLnBrk="1" hangingPunct="1"/>
            <a:r>
              <a:rPr lang="ru-RU" sz="2400" b="1" smtClean="0"/>
              <a:t>Порядок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 (вместо Типового положения).</a:t>
            </a:r>
            <a:br>
              <a:rPr lang="ru-RU" sz="2400" b="1" smtClean="0"/>
            </a:br>
            <a:r>
              <a:rPr lang="ru-RU" sz="2400" b="1" smtClean="0"/>
              <a:t>	</a:t>
            </a:r>
            <a:r>
              <a:rPr lang="ru-RU" sz="2000" smtClean="0"/>
              <a:t>Образовательная  организация обеспечивает  получение дошкольного образования, присмотр и уход за воспитанники в возрасте </a:t>
            </a:r>
            <a:r>
              <a:rPr lang="ru-RU" sz="2000" b="1" smtClean="0"/>
              <a:t>от двух месяцев до прекращения образовательных отношений.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Содержание образования определяется ФГОС дошкольного образования.</a:t>
            </a:r>
            <a:br>
              <a:rPr lang="ru-RU" sz="2000" smtClean="0"/>
            </a:br>
            <a:r>
              <a:rPr lang="ru-RU" sz="2000" smtClean="0"/>
              <a:t>Образовательные программы дошкольного образования самостоятельно разрабатываются и утверждаются образовательными организациями.</a:t>
            </a:r>
            <a:br>
              <a:rPr lang="ru-RU" sz="2000" smtClean="0"/>
            </a:br>
            <a:r>
              <a:rPr lang="ru-RU" sz="2000" smtClean="0"/>
              <a:t>Образовательная деятельность осуществляется на государственном языке РФ. На территориях республик РФ может вводиться преподавания и изучения государственных республик РФ.</a:t>
            </a:r>
            <a:br>
              <a:rPr lang="ru-RU" sz="2000" smtClean="0"/>
            </a:br>
            <a:r>
              <a:rPr lang="ru-RU" sz="2000" smtClean="0"/>
              <a:t>Освоение образовательных программ не сопровождается проведением промежуточных аттестаций и итоговой аттестации обучающихся.</a:t>
            </a:r>
            <a:br>
              <a:rPr lang="ru-RU" sz="2000" smtClean="0"/>
            </a:br>
            <a:r>
              <a:rPr lang="ru-RU" sz="2000" smtClean="0"/>
              <a:t>Группы могут иметь общеразвивающую , компенсирующую, оздоровительную или комбинированную направленность. </a:t>
            </a:r>
            <a:br>
              <a:rPr lang="ru-RU" sz="2000" smtClean="0"/>
            </a:br>
            <a:r>
              <a:rPr lang="ru-RU" sz="2000" smtClean="0"/>
              <a:t>В группах </a:t>
            </a:r>
            <a:r>
              <a:rPr lang="ru-RU" sz="2000" b="1" smtClean="0"/>
              <a:t>общеразвивающей  </a:t>
            </a:r>
            <a:r>
              <a:rPr lang="ru-RU" sz="2000" smtClean="0"/>
              <a:t>направленности осуществляется реализация образовательной программы дошкольного образования.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457200" y="3000375"/>
            <a:ext cx="8229600" cy="2571750"/>
          </a:xfrm>
        </p:spPr>
        <p:txBody>
          <a:bodyPr/>
          <a:lstStyle/>
          <a:p>
            <a:pPr algn="l" eaLnBrk="1" hangingPunct="1"/>
            <a:r>
              <a:rPr lang="ru-RU" sz="2000" smtClean="0"/>
              <a:t>В группах </a:t>
            </a:r>
            <a:r>
              <a:rPr lang="ru-RU" sz="2000" b="1" smtClean="0"/>
              <a:t>компенсирующей </a:t>
            </a:r>
            <a:r>
              <a:rPr lang="ru-RU" sz="2000" smtClean="0"/>
              <a:t>направленности осуществляется адаптированные образовательные программы дошкольного образования для детей с ОВЗ.</a:t>
            </a:r>
            <a:br>
              <a:rPr lang="ru-RU" sz="2000" smtClean="0"/>
            </a:br>
            <a:r>
              <a:rPr lang="ru-RU" sz="2000" smtClean="0"/>
              <a:t>Группы </a:t>
            </a:r>
            <a:r>
              <a:rPr lang="ru-RU" sz="2000" b="1" smtClean="0"/>
              <a:t>оздоровительной </a:t>
            </a:r>
            <a:r>
              <a:rPr lang="ru-RU" sz="2000" smtClean="0"/>
              <a:t>направленности создаются с туберкулезной интоксикацией, ЧБД и др.</a:t>
            </a:r>
            <a:br>
              <a:rPr lang="ru-RU" sz="2000" smtClean="0"/>
            </a:br>
            <a:r>
              <a:rPr lang="ru-RU" sz="2000" smtClean="0"/>
              <a:t>В группах комбинированной направленности осуществляется совместное образование здоровых детей и детей с ОВЗ.</a:t>
            </a:r>
            <a:br>
              <a:rPr lang="ru-RU" sz="2000" smtClean="0"/>
            </a:br>
            <a:r>
              <a:rPr lang="ru-RU" sz="2000" smtClean="0"/>
              <a:t>В образовательной организации могут быть организованы группы без реализации образовательной программы. </a:t>
            </a:r>
            <a:br>
              <a:rPr lang="ru-RU" sz="2000" smtClean="0"/>
            </a:br>
            <a:r>
              <a:rPr lang="ru-RU" sz="2000" smtClean="0"/>
              <a:t>Режим работы определяется самостоятельно  образовательной  организацией в соответствии с ее Уставом.</a:t>
            </a:r>
            <a:br>
              <a:rPr lang="ru-RU" sz="2000" smtClean="0"/>
            </a:br>
            <a:r>
              <a:rPr lang="ru-RU" sz="2000" smtClean="0"/>
              <a:t>По запросам родителей возможно организация работы групп в выходные и праздничные дни.</a:t>
            </a:r>
            <a:br>
              <a:rPr lang="ru-RU" sz="2000" smtClean="0"/>
            </a:br>
            <a:r>
              <a:rPr lang="ru-RU" sz="2000" smtClean="0"/>
              <a:t>Родители, обеспечивающие воспитание ребенка в форме семейного воспитания, имеют право на получение методической, психолого-педагогической, диагностической и консультативной помощи без взимании платы, если в образовательных организациях созданы консультационные пункты.</a:t>
            </a:r>
            <a:br>
              <a:rPr lang="ru-RU" sz="2000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002060"/>
                </a:solidFill>
              </a:rPr>
              <a:t>Нормативно-правовая </a:t>
            </a:r>
            <a:r>
              <a:rPr lang="ru-RU" sz="4000" b="1" dirty="0">
                <a:solidFill>
                  <a:srgbClr val="002060"/>
                </a:solidFill>
              </a:rPr>
              <a:t>база  РФ по дошкольному образованию состоит из:</a:t>
            </a:r>
            <a:br>
              <a:rPr lang="ru-RU" sz="4000" b="1" dirty="0">
                <a:solidFill>
                  <a:srgbClr val="002060"/>
                </a:solidFill>
              </a:rPr>
            </a:b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-  законодательных </a:t>
            </a:r>
            <a:r>
              <a:rPr lang="ru-RU" dirty="0"/>
              <a:t>актов;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указов Президента РФ;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постановлений правительства РФ;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ведомственных правовых актов (</a:t>
            </a:r>
            <a:r>
              <a:rPr lang="ru-RU" dirty="0" smtClean="0"/>
              <a:t>приказов,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распоряжений , писем Министерства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образования </a:t>
            </a:r>
            <a:r>
              <a:rPr lang="ru-RU" dirty="0"/>
              <a:t>и науки РФ);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 законов и нормативных правовых актов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субъектов </a:t>
            </a:r>
            <a:r>
              <a:rPr lang="ru-RU" dirty="0"/>
              <a:t>РФ.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2"/>
          </a:xfrm>
        </p:spPr>
        <p:txBody>
          <a:bodyPr/>
          <a:lstStyle/>
          <a:p>
            <a:pPr algn="l" eaLnBrk="1" hangingPunct="1"/>
            <a:r>
              <a:rPr lang="ru-RU" sz="2200" b="1" smtClean="0"/>
              <a:t>Особенности  организации образовательной деятельности для лиц с ограниченными возможностями здоровья</a:t>
            </a:r>
            <a:br>
              <a:rPr lang="ru-RU" sz="2200" b="1" smtClean="0"/>
            </a:br>
            <a:r>
              <a:rPr lang="ru-RU" sz="2000" b="1" smtClean="0"/>
              <a:t/>
            </a:r>
            <a:br>
              <a:rPr lang="ru-RU" sz="2000" b="1" smtClean="0"/>
            </a:br>
            <a:r>
              <a:rPr lang="ru-RU" sz="2200" b="1" smtClean="0"/>
              <a:t>     </a:t>
            </a:r>
            <a:r>
              <a:rPr lang="ru-RU" sz="2200" smtClean="0"/>
              <a:t>В образовательных организациях, осуществляющих образовательную деятельность по адаптированным образовательным программам дошкольного образования, должны быть созданы специальные условия для получения дошкольного образования детьми с ОВЗ.</a:t>
            </a:r>
            <a:br>
              <a:rPr lang="ru-RU" sz="2200" smtClean="0"/>
            </a:br>
            <a:r>
              <a:rPr lang="ru-RU" sz="2200" smtClean="0"/>
              <a:t>       Дошкольное образование детей с ограниченными возможностями здоровья может быть организовано как совместно с другими детьми, так и в отдельных группах или в отдельных образовательных организациях.</a:t>
            </a:r>
            <a:endParaRPr lang="ru-RU" sz="2200" b="1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500063"/>
            <a:ext cx="8143875" cy="53863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dirty="0">
                <a:latin typeface="+mj-lt"/>
                <a:cs typeface="Arial" pitchFamily="34" charset="0"/>
              </a:rPr>
              <a:t>Санитарно-эпидемиологические  требования к устройству, содержанию и организации режима работы в дошкольных организациях (2.4.1.3049-13).</a:t>
            </a:r>
          </a:p>
          <a:p>
            <a:pPr>
              <a:defRPr/>
            </a:pPr>
            <a:endParaRPr lang="ru-RU" sz="2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Настоящие санитарные правила устанавливают требования к: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условиям размещения ДОО,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оборудованию и содержании территории ДОО,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помещениям, их оборудованию и содержанию,</a:t>
            </a:r>
          </a:p>
          <a:p>
            <a:pPr>
              <a:defRPr/>
            </a:pPr>
            <a:r>
              <a:rPr lang="ru-RU" sz="2000" dirty="0">
                <a:latin typeface="+mj-lt"/>
                <a:cs typeface="Arial" pitchFamily="34" charset="0"/>
              </a:rPr>
              <a:t>- естественному и искусственному освещению,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отоплению и вентиляции, 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водоснабжению и канализации,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питания,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приема детей в ДОО,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режима дня,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организации физического воспитания,</a:t>
            </a:r>
          </a:p>
          <a:p>
            <a:pPr>
              <a:buFontTx/>
              <a:buChar char="-"/>
              <a:defRPr/>
            </a:pPr>
            <a:r>
              <a:rPr lang="ru-RU" sz="2000" dirty="0">
                <a:latin typeface="+mj-lt"/>
                <a:cs typeface="Arial" pitchFamily="34" charset="0"/>
              </a:rPr>
              <a:t> личной гигиене персонала.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00"/>
          </a:xfrm>
        </p:spPr>
        <p:txBody>
          <a:bodyPr/>
          <a:lstStyle/>
          <a:p>
            <a:pPr algn="l" eaLnBrk="1" hangingPunct="1"/>
            <a:r>
              <a:rPr lang="ru-RU" sz="2200" b="1" smtClean="0"/>
              <a:t>Отличия от СанПиНа 2010 года</a:t>
            </a:r>
            <a:br>
              <a:rPr lang="ru-RU" sz="2200" b="1" smtClean="0"/>
            </a:br>
            <a:r>
              <a:rPr lang="ru-RU" sz="2200" b="1" smtClean="0"/>
              <a:t/>
            </a:r>
            <a:br>
              <a:rPr lang="ru-RU" sz="2200" b="1" smtClean="0"/>
            </a:br>
            <a:r>
              <a:rPr lang="ru-RU" sz="2200" b="1" smtClean="0"/>
              <a:t>- </a:t>
            </a:r>
            <a:r>
              <a:rPr lang="ru-RU" sz="2000" smtClean="0"/>
              <a:t>Ранее построенные здания ДОО эксплуатируются в соответствие с проектами, по которому они были построены.</a:t>
            </a:r>
            <a:br>
              <a:rPr lang="ru-RU" sz="2000" smtClean="0"/>
            </a:br>
            <a:r>
              <a:rPr lang="ru-RU" sz="2000" smtClean="0"/>
              <a:t>- Регулируется наполняемость комбинированных групп;</a:t>
            </a:r>
            <a:br>
              <a:rPr lang="ru-RU" sz="2000" smtClean="0"/>
            </a:br>
            <a:r>
              <a:rPr lang="ru-RU" sz="2000" smtClean="0"/>
              <a:t>- В условиях плотной застройки допускается совмещение прогулочных площадок исходя из режима прогулок.</a:t>
            </a:r>
            <a:br>
              <a:rPr lang="ru-RU" sz="2000" smtClean="0"/>
            </a:br>
            <a:r>
              <a:rPr lang="ru-RU" sz="2000" smtClean="0"/>
              <a:t>- в ДОО, расположенных в помещениях в жилых домах без медицинского кабинета, возможно оборудовать место для временной изоляции  заболевших детей в кабинете заведующей или др.кабинетах;</a:t>
            </a:r>
            <a:br>
              <a:rPr lang="ru-RU" sz="2000" smtClean="0"/>
            </a:br>
            <a:r>
              <a:rPr lang="ru-RU" sz="2000" smtClean="0"/>
              <a:t>- возможен подвоз питания из организации общественного питания;</a:t>
            </a:r>
            <a:br>
              <a:rPr lang="ru-RU" sz="2000" smtClean="0"/>
            </a:br>
            <a:r>
              <a:rPr lang="ru-RU" sz="2000" smtClean="0"/>
              <a:t>- Допускается устанавливать на прогулочной площадке сборно-разборные навесы, беседки для использования их в жаркое время года.</a:t>
            </a:r>
            <a:br>
              <a:rPr lang="ru-RU" sz="2000" smtClean="0"/>
            </a:br>
            <a:r>
              <a:rPr lang="ru-RU" sz="2000" smtClean="0"/>
              <a:t> -В зимнее время рекомендуется проводить очистку территории от снега по мере необходимости, территорию допускается посыпать песком, использование химических реагентов не допускается.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5643562"/>
          </a:xfrm>
        </p:spPr>
        <p:txBody>
          <a:bodyPr/>
          <a:lstStyle/>
          <a:p>
            <a:pPr algn="l" eaLnBrk="1" hangingPunct="1"/>
            <a:r>
              <a:rPr lang="ru-RU" sz="2000" smtClean="0"/>
              <a:t>- Здания ДОО  могут быть отдельно стоящими, пристроенными к жилым домам, зданиям административного и общественного назначения , а также встроенными в жилые дома и встроенно-пристроенными к жилым домам.</a:t>
            </a:r>
            <a:br>
              <a:rPr lang="ru-RU" sz="2000" smtClean="0"/>
            </a:br>
            <a:r>
              <a:rPr lang="ru-RU" sz="2000" smtClean="0"/>
              <a:t>- При размещении дошкольных образовательных организаций в образовательных организациях, в зданиях социально-культурного назначения, пристроенных к жилым домам, зданиям административного и общественного назначения допускается оборудование единого входа в дошкольную организацию без разделения на группы.</a:t>
            </a:r>
            <a:br>
              <a:rPr lang="ru-RU" sz="2000" smtClean="0"/>
            </a:br>
            <a:r>
              <a:rPr lang="ru-RU" sz="2000" smtClean="0"/>
              <a:t>- Допускается использовать групповую для организации сна с использованием выдвижных кроватей или раскладных кроватей с жестким ложем.</a:t>
            </a:r>
            <a:br>
              <a:rPr lang="ru-RU" sz="2000" smtClean="0"/>
            </a:br>
            <a:r>
              <a:rPr lang="ru-RU" sz="2000" smtClean="0"/>
              <a:t>- Спальни возможно использовать для организации игры и образовательной деятельности. При этом  строго соблюдается режим проветривания и влажной уборки.</a:t>
            </a:r>
            <a:br>
              <a:rPr lang="ru-RU" sz="2000" smtClean="0"/>
            </a:br>
            <a:r>
              <a:rPr lang="ru-RU" sz="2000" smtClean="0"/>
              <a:t>- Работникам пищеблока допускается использовать служебные (комната персонала, раздевалка) и санитарные (душевая и туалет для персонала) помещения дошкольной образовательной организации.</a:t>
            </a:r>
            <a:br>
              <a:rPr lang="ru-RU" sz="2000" smtClean="0"/>
            </a:br>
            <a:r>
              <a:rPr lang="ru-RU" sz="2000" smtClean="0"/>
              <a:t>- Допускается использование одноразовых полотенец для рук в туалетных для детей.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229600" cy="5429250"/>
          </a:xfrm>
        </p:spPr>
        <p:txBody>
          <a:bodyPr/>
          <a:lstStyle/>
          <a:p>
            <a:pPr algn="l" eaLnBrk="1" hangingPunct="1"/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- Допускается устанавливать шкафы для уборочного инвентаря вне туалетных комнат.</a:t>
            </a:r>
            <a:br>
              <a:rPr lang="ru-RU" sz="2000" smtClean="0"/>
            </a:br>
            <a:r>
              <a:rPr lang="ru-RU" sz="2000" smtClean="0"/>
              <a:t>- Не рекомендуется размещать цветы в горшках на подоконниках в групповых и спальных помещениях.</a:t>
            </a:r>
            <a:br>
              <a:rPr lang="ru-RU" sz="2000" smtClean="0"/>
            </a:br>
            <a:r>
              <a:rPr lang="ru-RU" sz="2000" smtClean="0"/>
              <a:t>- Размещение помещений для детей с ОВЗ должно обеспечивать возможность удобного перемещения внутри здания и к игровой площадке.</a:t>
            </a:r>
            <a:br>
              <a:rPr lang="ru-RU" sz="2000" smtClean="0"/>
            </a:br>
            <a:r>
              <a:rPr lang="ru-RU" sz="2000" smtClean="0"/>
              <a:t>- Ежедневный утренний прием детей проводится воспитателями и (или) медицинскими работниками, которые опрашивают родителей о состоянии здоровья детей. По показаниям (при наличии катаральных явлений, явлений интоксикации) ребенку проводится термометрия.</a:t>
            </a:r>
            <a:br>
              <a:rPr lang="ru-RU" sz="2000" smtClean="0"/>
            </a:br>
            <a:r>
              <a:rPr lang="ru-RU" sz="2000" smtClean="0"/>
              <a:t>- Рекомендуемая продолжительность ежедневных прогулок составляет     3-4 часа. Продолжительность прогулки определяется дошкольной образовательной организацией в зависимости от климатических условий. При температуре воздуха ниже минус 15 С и скорости ветра более 7 м/с продолжительность прогулки рекомендуется сокращать.</a:t>
            </a:r>
            <a:br>
              <a:rPr lang="ru-RU" sz="2000" smtClean="0"/>
            </a:br>
            <a:r>
              <a:rPr lang="ru-RU" sz="2000" smtClean="0"/>
              <a:t>- Образовательная деятельность с детьми старшего дошкольного возраста может осуществляться во второй половине дня после дневного сна.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Прямоугольник 1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7890" name="Текст 3"/>
          <p:cNvSpPr>
            <a:spLocks noGrp="1"/>
          </p:cNvSpPr>
          <p:nvPr>
            <p:ph type="body" idx="4294967295"/>
          </p:nvPr>
        </p:nvSpPr>
        <p:spPr>
          <a:xfrm>
            <a:off x="285750" y="285750"/>
            <a:ext cx="8143875" cy="6357938"/>
          </a:xfrm>
        </p:spPr>
        <p:txBody>
          <a:bodyPr/>
          <a:lstStyle/>
          <a:p>
            <a:pPr eaLnBrk="1" hangingPunct="1"/>
            <a:r>
              <a:rPr lang="ru-RU" sz="2000" b="1" smtClean="0"/>
              <a:t>ФЕДЕРАЛЬНЫЙ  ГОСУДАРСТВЕННЫЙ  ОБРАЗОВАТЕЛЬНЫЙ  СТАНДАРТ  - </a:t>
            </a:r>
            <a:r>
              <a:rPr lang="ru-RU" sz="2000" smtClean="0"/>
              <a:t>главный нормативный документ, устанавливающий систему норм и правил, обязательных для исполнения в любом образовательном учреждении</a:t>
            </a:r>
            <a:r>
              <a:rPr lang="ru-RU" sz="2400" smtClean="0"/>
              <a:t>. 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      Предметом регулирования Стандарта являются отношения в сфере образования, возникающие при реализации образовательной программы дошкольного образования. Стандарт разработан на основе Конституции РФ и законодательства РФ и с учетом Конвенции ООН о правах ребенка.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      </a:t>
            </a:r>
            <a:r>
              <a:rPr lang="ru-RU" sz="2000" u="sng" smtClean="0"/>
              <a:t>Принципы ФГОС: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smtClean="0"/>
              <a:t>- поддержка разнообразия детства; сохранение уникальности и самоценности детства как важного этапа в общем развитии человека,самоценность детства;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личностно-развивающий и гуманистический характер; взаимодействия  взрослых (родителей и педагогов)и детей; 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уважение личности ребенка;</a:t>
            </a:r>
          </a:p>
          <a:p>
            <a:pPr eaLnBrk="1" hangingPunct="1">
              <a:buFontTx/>
              <a:buChar char="-"/>
            </a:pPr>
            <a:r>
              <a:rPr lang="ru-RU" sz="2000" smtClean="0"/>
              <a:t>реализация программы в формах специфических для детей данной возрастной группы (игре, познавательно-исследовательской деятельности, в форме творческой активности.</a:t>
            </a:r>
          </a:p>
          <a:p>
            <a:pPr eaLnBrk="1" hangingPunct="1">
              <a:buFont typeface="Arial" charset="0"/>
              <a:buNone/>
            </a:pPr>
            <a:r>
              <a:rPr lang="ru-RU" sz="2400" b="1" smtClean="0"/>
              <a:t>    </a:t>
            </a:r>
            <a:endParaRPr lang="ru-RU" sz="240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621506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ФГОС построен с учетом принципов дошкольного образования:</a:t>
            </a:r>
            <a:br>
              <a:rPr lang="ru-RU" sz="2000" dirty="0" smtClean="0"/>
            </a:br>
            <a:r>
              <a:rPr lang="ru-RU" sz="2000" dirty="0" smtClean="0"/>
              <a:t>- полноценное проживание ребенком всех этапов детства, обогащение детского развития;</a:t>
            </a:r>
            <a:br>
              <a:rPr lang="ru-RU" sz="2000" dirty="0" smtClean="0"/>
            </a:br>
            <a:r>
              <a:rPr lang="ru-RU" sz="2000" dirty="0" smtClean="0"/>
              <a:t>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  <a:br>
              <a:rPr lang="ru-RU" sz="2000" dirty="0" smtClean="0"/>
            </a:br>
            <a:r>
              <a:rPr lang="ru-RU" sz="2000" dirty="0" smtClean="0"/>
              <a:t>- содействие и сотрудничество детей и взрослых, познание ребенка                     полноценным участником образовательных отношений;</a:t>
            </a:r>
            <a:br>
              <a:rPr lang="ru-RU" sz="2000" dirty="0" smtClean="0"/>
            </a:br>
            <a:r>
              <a:rPr lang="ru-RU" sz="2000" dirty="0" smtClean="0"/>
              <a:t>- поддержка  инициативы детей в различных видах деятельности;</a:t>
            </a:r>
            <a:br>
              <a:rPr lang="ru-RU" sz="2000" dirty="0" smtClean="0"/>
            </a:br>
            <a:r>
              <a:rPr lang="ru-RU" sz="2000" dirty="0" smtClean="0"/>
              <a:t>- сотрудничество с семьей;</a:t>
            </a:r>
            <a:br>
              <a:rPr lang="ru-RU" sz="2000" dirty="0" smtClean="0"/>
            </a:br>
            <a:r>
              <a:rPr lang="ru-RU" sz="2000" dirty="0" smtClean="0"/>
              <a:t>- приобщение детей к  социокультурным нормам, традициям семьи, </a:t>
            </a:r>
            <a:br>
              <a:rPr lang="ru-RU" sz="2000" dirty="0" smtClean="0"/>
            </a:br>
            <a:r>
              <a:rPr lang="ru-RU" sz="2000" dirty="0" smtClean="0"/>
              <a:t>   общества и государства;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/>
              <a:t>- формирование познавательных интересов и познавательных действий  </a:t>
            </a:r>
            <a:br>
              <a:rPr lang="ru-RU" sz="2000" dirty="0" smtClean="0"/>
            </a:br>
            <a:r>
              <a:rPr lang="ru-RU" sz="2000" dirty="0" smtClean="0"/>
              <a:t>   ребенка в различных видах  деятельности;</a:t>
            </a:r>
            <a:br>
              <a:rPr lang="ru-RU" sz="2000" dirty="0" smtClean="0"/>
            </a:br>
            <a:r>
              <a:rPr lang="ru-RU" sz="2000" dirty="0" smtClean="0"/>
              <a:t>- возрастная адекватность дошкольного образования;</a:t>
            </a:r>
            <a:br>
              <a:rPr lang="ru-RU" sz="2000" dirty="0" smtClean="0"/>
            </a:br>
            <a:r>
              <a:rPr lang="ru-RU" sz="2000" dirty="0" smtClean="0"/>
              <a:t>- учет этнокультурной ситуации развития детей.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37"/>
          </a:xfrm>
        </p:spPr>
        <p:txBody>
          <a:bodyPr/>
          <a:lstStyle/>
          <a:p>
            <a:pPr algn="l" eaLnBrk="1" hangingPunct="1"/>
            <a:r>
              <a:rPr lang="ru-RU" sz="2000" b="1" smtClean="0"/>
              <a:t>Цели ФГОС:</a:t>
            </a:r>
            <a:br>
              <a:rPr lang="ru-RU" sz="2000" b="1" smtClean="0"/>
            </a:br>
            <a:r>
              <a:rPr lang="ru-RU" sz="2000" smtClean="0"/>
              <a:t>- повышение социального статуса дошкольного образования;</a:t>
            </a:r>
            <a:br>
              <a:rPr lang="ru-RU" sz="2000" smtClean="0"/>
            </a:br>
            <a:r>
              <a:rPr lang="ru-RU" sz="2000" smtClean="0"/>
              <a:t>- обеспечение государством равенства возможностей для каждого ребенка в получении качественного дошкольного образования;</a:t>
            </a:r>
            <a:br>
              <a:rPr lang="ru-RU" sz="2000" smtClean="0"/>
            </a:br>
            <a:r>
              <a:rPr lang="ru-RU" sz="2000" smtClean="0"/>
              <a:t>- обеспечение государственных гарантий, уровней и качества дошкольного образования на основе единства обязательных требований к условиям реализации образовательных программ, их структуре и результатам их освоения;</a:t>
            </a:r>
            <a:br>
              <a:rPr lang="ru-RU" sz="2000" smtClean="0"/>
            </a:br>
            <a:r>
              <a:rPr lang="ru-RU" sz="2000" smtClean="0"/>
              <a:t>- сохранение единства образовательного пространства РФ относительно уровня дошкольного образования.</a:t>
            </a:r>
            <a:br>
              <a:rPr lang="ru-RU" sz="2000" smtClean="0"/>
            </a:br>
            <a:r>
              <a:rPr lang="ru-RU" sz="2000" b="1" smtClean="0"/>
              <a:t>Задачи ФГОС:</a:t>
            </a:r>
            <a:br>
              <a:rPr lang="ru-RU" sz="2000" b="1" smtClean="0"/>
            </a:br>
            <a:r>
              <a:rPr lang="ru-RU" sz="2000" smtClean="0"/>
              <a:t>- охрана физического и психического здоровья детей, в т.ч. их эмоционального благополучия;</a:t>
            </a:r>
            <a:br>
              <a:rPr lang="ru-RU" sz="2000" smtClean="0"/>
            </a:br>
            <a:r>
              <a:rPr lang="ru-RU" sz="2000" smtClean="0"/>
              <a:t>- обеспечение равных возможностей для полноценного развития каждого ребенка независимо от места жительства, пола, нации, языка, социального статуса, психо - физиологических  и других особенностей                  ( в т.ч. ОВЗ);</a:t>
            </a:r>
            <a:br>
              <a:rPr lang="ru-RU" sz="2000" smtClean="0"/>
            </a:br>
            <a:r>
              <a:rPr lang="ru-RU" sz="2000" smtClean="0"/>
              <a:t>- обеспечение преемственности программ;</a:t>
            </a:r>
            <a:br>
              <a:rPr lang="ru-RU" sz="2000" smtClean="0"/>
            </a:br>
            <a:r>
              <a:rPr lang="ru-RU" sz="2000" smtClean="0"/>
              <a:t>- создание благоприятных условий развития детей в соответствие с их возрастными и физиологическими особенностями.</a:t>
            </a:r>
            <a:endParaRPr lang="ru-RU" sz="2000" b="1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8987"/>
          </a:xfrm>
        </p:spPr>
        <p:txBody>
          <a:bodyPr/>
          <a:lstStyle/>
          <a:p>
            <a:pPr algn="l" eaLnBrk="1" hangingPunct="1"/>
            <a:r>
              <a:rPr lang="ru-RU" sz="2000" smtClean="0"/>
              <a:t>- Объединение обучения и воспитания в целостный образовательный процесс на основе духовно-нравственных и социо-культурных ценостей и принятых в обществе правил и норм поведения в интересах человека, семьи и общества;</a:t>
            </a:r>
            <a:br>
              <a:rPr lang="ru-RU" sz="2000" smtClean="0"/>
            </a:br>
            <a:r>
              <a:rPr lang="ru-RU" sz="2000" smtClean="0"/>
              <a:t>- формирование общей культуры личности детей: ценности здорового образа жизни, социальных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br>
              <a:rPr lang="ru-RU" sz="2000" smtClean="0"/>
            </a:br>
            <a:r>
              <a:rPr lang="ru-RU" sz="2000" smtClean="0"/>
              <a:t>- обеспечение вариативности и разнообразия содержания Программ и организационных форм дошкольного образования, возможности формирования программ с учетом образовательных потребностей, способностей и состояния здоровья детей;</a:t>
            </a:r>
            <a:br>
              <a:rPr lang="ru-RU" sz="2000" smtClean="0"/>
            </a:br>
            <a:r>
              <a:rPr lang="ru-RU" sz="2000" smtClean="0"/>
              <a:t>- формирование социо-культурной среды, соответствующей возрастным, индивидуальным, психологическим и физиологическим особенностям детей;</a:t>
            </a:r>
            <a:br>
              <a:rPr lang="ru-RU" sz="2000" smtClean="0"/>
            </a:br>
            <a:r>
              <a:rPr lang="ru-RU" sz="2000" smtClean="0"/>
              <a:t>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285720" y="428604"/>
          <a:ext cx="857256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6" name="TextBox 7"/>
          <p:cNvSpPr txBox="1">
            <a:spLocks noChangeArrowheads="1"/>
          </p:cNvSpPr>
          <p:nvPr/>
        </p:nvSpPr>
        <p:spPr bwMode="auto">
          <a:xfrm>
            <a:off x="6357938" y="2500313"/>
            <a:ext cx="17145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Оказание помощи родителям в воспитании </a:t>
            </a:r>
          </a:p>
          <a:p>
            <a:r>
              <a:rPr lang="ru-RU"/>
              <a:t>детей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Международные документы 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области образования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197350"/>
          </a:xfrm>
        </p:spPr>
        <p:txBody>
          <a:bodyPr/>
          <a:lstStyle/>
          <a:p>
            <a:pPr eaLnBrk="1" hangingPunct="1"/>
            <a:r>
              <a:rPr lang="ru-RU" smtClean="0"/>
              <a:t>Всеобщая декларация прав человека (1948)</a:t>
            </a:r>
          </a:p>
          <a:p>
            <a:pPr eaLnBrk="1" hangingPunct="1"/>
            <a:r>
              <a:rPr lang="ru-RU" smtClean="0"/>
              <a:t> Конвенция о борьбе с дискриминацией в области образования (14.12.1960) ратифицирована Россией - начальное образование является бесплатным и обязательным.</a:t>
            </a:r>
          </a:p>
          <a:p>
            <a:pPr eaLnBrk="1" hangingPunct="1"/>
            <a:r>
              <a:rPr lang="ru-RU" smtClean="0"/>
              <a:t>Конвенция о правах ребенка (1989)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21150" y="5300663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результатам освоения Программы.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2988" y="836613"/>
            <a:ext cx="7345362" cy="1323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tx1"/>
                </a:solidFill>
              </a:rPr>
              <a:t>Стандарт включает в себя требования к: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5513" y="3789363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условиям реализации Программы;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313" y="2503488"/>
            <a:ext cx="4572000" cy="954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b="1" dirty="0"/>
              <a:t>- структуре Программы и ее объему;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ФГОС ДО:</a:t>
            </a:r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smtClean="0"/>
              <a:t>ФГОС не предполагает подтверждения результатов освоения дошкольной образовательной программы в виде итоговой аттестации</a:t>
            </a:r>
            <a:r>
              <a:rPr lang="ru-RU" sz="2800" smtClean="0">
                <a:latin typeface="Arial" charset="0"/>
              </a:rPr>
              <a:t>. </a:t>
            </a:r>
            <a:r>
              <a:rPr lang="ru-RU" sz="2800" smtClean="0"/>
              <a:t>Т.е. выполнение требований стандарта должно выражаться не в форме проверки знаний, умений, навыков воспитанников, а в форме отчетности работников ДОУ о проделанной работе, направленной на реализацию требований Стандарта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Зачем нужен стандарт?</a:t>
            </a:r>
          </a:p>
        </p:txBody>
      </p:sp>
      <p:sp>
        <p:nvSpPr>
          <p:cNvPr id="450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Новый Закон об образовании трактует ФГОС как основу государственных гарантий уровня и качества образования на основе требований к условиям реализации основных образовательных программ и результатам их освоения, т.е. он конкретизирует обязанности государства по отношению к каждому ребенку дошкольного возраста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Зачем нужен стандарт?</a:t>
            </a:r>
          </a:p>
        </p:txBody>
      </p:sp>
      <p:sp>
        <p:nvSpPr>
          <p:cNvPr id="460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ФГОС нужен для того, чтобы обеспечить каждому ребенку дошкольного возраста:</a:t>
            </a:r>
          </a:p>
          <a:p>
            <a:pPr>
              <a:buFont typeface="Arial" charset="0"/>
              <a:buNone/>
            </a:pPr>
            <a:endParaRPr lang="ru-RU" sz="2400" smtClean="0"/>
          </a:p>
          <a:p>
            <a:pPr algn="just">
              <a:buFontTx/>
              <a:buChar char="-"/>
            </a:pPr>
            <a:r>
              <a:rPr lang="ru-RU" sz="2400" b="1" smtClean="0"/>
              <a:t>одинаково хорошие условия ДО в детском саду;</a:t>
            </a:r>
          </a:p>
          <a:p>
            <a:pPr algn="just">
              <a:buFontTx/>
              <a:buChar char="-"/>
            </a:pPr>
            <a:endParaRPr lang="ru-RU" sz="2400" b="1" smtClean="0"/>
          </a:p>
          <a:p>
            <a:pPr algn="just">
              <a:buFontTx/>
              <a:buChar char="-"/>
            </a:pPr>
            <a:r>
              <a:rPr lang="ru-RU" sz="2400" b="1" smtClean="0"/>
              <a:t>такое содержание дошкольного образования, которое обеспечит ребенку полноценное развитие в специфических видах детской деятельности и достижение такого уровня развития, который позволит ребенку быть успешным при дальнейшем обучении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37"/>
          </a:xfrm>
        </p:spPr>
        <p:txBody>
          <a:bodyPr/>
          <a:lstStyle/>
          <a:p>
            <a:pPr eaLnBrk="1" hangingPunct="1"/>
            <a:r>
              <a:rPr lang="ru-RU" sz="2400" b="1" smtClean="0"/>
              <a:t>Требования к структуре образовательной программы: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smtClean="0"/>
              <a:t>Программа состоит из 2-х частей: </a:t>
            </a:r>
            <a:br>
              <a:rPr lang="ru-RU" sz="2400" smtClean="0"/>
            </a:br>
            <a:r>
              <a:rPr lang="ru-RU" sz="2400" smtClean="0"/>
              <a:t>обязательной – не менее 60% от общего объема,</a:t>
            </a:r>
            <a:br>
              <a:rPr lang="ru-RU" sz="2400" smtClean="0"/>
            </a:br>
            <a:r>
              <a:rPr lang="ru-RU" sz="2400" smtClean="0"/>
              <a:t>вариативной – не более 40%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Содержание программы охватывает 5 образовательных областей: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-  Социально-коммуникативная;</a:t>
            </a:r>
            <a:br>
              <a:rPr lang="ru-RU" sz="2400" smtClean="0"/>
            </a:br>
            <a:r>
              <a:rPr lang="ru-RU" sz="2400" smtClean="0"/>
              <a:t>- Познавательное развитие;</a:t>
            </a:r>
            <a:br>
              <a:rPr lang="ru-RU" sz="2400" smtClean="0"/>
            </a:br>
            <a:r>
              <a:rPr lang="ru-RU" sz="2400" smtClean="0"/>
              <a:t>- Речевое развитие;</a:t>
            </a:r>
            <a:br>
              <a:rPr lang="ru-RU" sz="2400" smtClean="0"/>
            </a:br>
            <a:r>
              <a:rPr lang="ru-RU" sz="2400" smtClean="0"/>
              <a:t>- Художественно-эстетическое развитие;</a:t>
            </a:r>
            <a:br>
              <a:rPr lang="ru-RU" sz="2400" smtClean="0"/>
            </a:br>
            <a:r>
              <a:rPr lang="ru-RU" sz="2400" smtClean="0"/>
              <a:t>- Физическое развитие.</a:t>
            </a:r>
            <a:br>
              <a:rPr lang="ru-RU" sz="2400" smtClean="0"/>
            </a:br>
            <a:endParaRPr lang="ru-RU" sz="24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1285875"/>
            <a:ext cx="7858125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000" b="1" dirty="0">
                <a:latin typeface="+mn-lt"/>
                <a:cs typeface="+mn-cs"/>
              </a:rPr>
              <a:t>1) психолого-педагогические: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уважение взрослых к человеческому достоинству детей;</a:t>
            </a:r>
          </a:p>
          <a:p>
            <a:pPr>
              <a:buFontTx/>
              <a:buChar char="-"/>
              <a:defRPr/>
            </a:pPr>
            <a:r>
              <a:rPr lang="ru-RU" altLang="ru-RU" sz="2000" b="1" dirty="0">
                <a:latin typeface="+mn-lt"/>
                <a:cs typeface="+mn-cs"/>
              </a:rPr>
              <a:t> </a:t>
            </a:r>
            <a:r>
              <a:rPr lang="ru-RU" altLang="ru-RU" sz="2000" dirty="0">
                <a:latin typeface="+mn-lt"/>
                <a:cs typeface="+mn-cs"/>
              </a:rPr>
              <a:t>недопустимость как искусственного ускорения, так и  искусственного замедления развития детей;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построение образовательной деятельности на основе взаимодействия с детьми;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поддержка взрослыми положительного, доброжелательного отношения друг к другу и взаимодействия детей друг с другом в разных видах деятельности;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поддержка инициативы и самостоятельности детей;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возможность выбора материалов, видов активности, участников совместной деятельности;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защита детей от всех форм психического и физического насилия;</a:t>
            </a:r>
          </a:p>
          <a:p>
            <a:pPr>
              <a:buFontTx/>
              <a:buChar char="-"/>
              <a:defRPr/>
            </a:pPr>
            <a:r>
              <a:rPr lang="ru-RU" altLang="ru-RU" sz="2000" dirty="0">
                <a:latin typeface="+mn-lt"/>
                <a:cs typeface="+mn-cs"/>
              </a:rPr>
              <a:t> вовлечение семьи в непосредственно-образовательную деятельность.</a:t>
            </a:r>
          </a:p>
          <a:p>
            <a:pPr>
              <a:buFontTx/>
              <a:buChar char="-"/>
              <a:defRPr/>
            </a:pPr>
            <a:endParaRPr lang="ru-RU" altLang="ru-RU" sz="2000" b="1" dirty="0">
              <a:latin typeface="+mn-lt"/>
              <a:cs typeface="+mn-cs"/>
            </a:endParaRPr>
          </a:p>
        </p:txBody>
      </p:sp>
      <p:sp>
        <p:nvSpPr>
          <p:cNvPr id="4813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>Требования к условиям  реализации Программы: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3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29600" cy="600075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ru-RU" sz="2000" b="1" smtClean="0"/>
              <a:t>Кадровые условия: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000" smtClean="0"/>
              <a:t>Квалификация педагогических и учебно-вспомогательных работников должна соответствовать  ЕКС должностей руководителей, специалистов и служащих, раздел  «Квалификационные характеристики должностей работников образования» , утвержденным приказом Министерством здравоохранения и социального развития от 26.08.2010 №761н и от 31.05.2011 г. № 448. </a:t>
            </a: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000" smtClean="0"/>
              <a:t>Педагогические работники должны обладать профессиональными компетенциями:</a:t>
            </a:r>
            <a:br>
              <a:rPr lang="ru-RU" sz="2000" smtClean="0"/>
            </a:br>
            <a:r>
              <a:rPr lang="ru-RU" sz="2000" smtClean="0"/>
              <a:t>1)обеспечение эмоционального благополучия ребенка через:</a:t>
            </a:r>
            <a:br>
              <a:rPr lang="ru-RU" sz="2000" smtClean="0"/>
            </a:br>
            <a:r>
              <a:rPr lang="ru-RU" sz="2000" smtClean="0"/>
              <a:t>- непосредственное общение с ребенком;</a:t>
            </a:r>
            <a:br>
              <a:rPr lang="ru-RU" sz="2000" smtClean="0"/>
            </a:br>
            <a:r>
              <a:rPr lang="ru-RU" sz="2000" smtClean="0"/>
              <a:t>- уважительное отношение к каждому ребенку, его чувствам и потребностям;</a:t>
            </a:r>
            <a:br>
              <a:rPr lang="ru-RU" sz="2000" smtClean="0"/>
            </a:br>
            <a:r>
              <a:rPr lang="ru-RU" sz="2000" smtClean="0"/>
              <a:t>2)поддержку индивидуальности и инициативности детей через:</a:t>
            </a:r>
            <a:br>
              <a:rPr lang="ru-RU" sz="2000" smtClean="0"/>
            </a:br>
            <a:r>
              <a:rPr lang="ru-RU" sz="2000" smtClean="0"/>
              <a:t>- создание условий для свободного выбора детьми деятельности, участников совместной деятельности, материалов;</a:t>
            </a:r>
            <a:br>
              <a:rPr lang="ru-RU" sz="2000" smtClean="0"/>
            </a:br>
            <a:r>
              <a:rPr lang="ru-RU" sz="2000" smtClean="0"/>
              <a:t>- создание условий для принятия детьми решений, выражения своих чувств и мыслей;</a:t>
            </a:r>
            <a:br>
              <a:rPr lang="ru-RU" sz="2000" smtClean="0"/>
            </a:br>
            <a:r>
              <a:rPr lang="ru-RU" sz="2000" smtClean="0"/>
              <a:t>- недирективную помощь детям, поддержку их инициативы и самостоятельности в разных видах деятельности (игровой, исследовательской, проектной, познавательной).</a:t>
            </a:r>
            <a:br>
              <a:rPr lang="ru-RU" sz="2000" smtClean="0"/>
            </a:br>
            <a:r>
              <a:rPr lang="ru-RU" sz="2400" b="1" smtClean="0"/>
              <a:t/>
            </a:r>
            <a:br>
              <a:rPr lang="ru-RU" sz="2400" b="1" smtClean="0"/>
            </a:br>
            <a:endParaRPr lang="ru-RU" sz="2400" b="1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5868987"/>
          </a:xfrm>
        </p:spPr>
        <p:txBody>
          <a:bodyPr/>
          <a:lstStyle/>
          <a:p>
            <a:pPr algn="l" eaLnBrk="1" hangingPunct="1"/>
            <a:r>
              <a:rPr lang="ru-RU" sz="2000" smtClean="0"/>
              <a:t>3)Установление правил поведения и  взаимодействие в различных ситуациях:</a:t>
            </a:r>
            <a:br>
              <a:rPr lang="ru-RU" sz="2000" smtClean="0"/>
            </a:br>
            <a:r>
              <a:rPr lang="ru-RU" sz="2000" smtClean="0"/>
              <a:t>- создание условий для позитивных доброжелательных отношений между детьми;</a:t>
            </a:r>
            <a:br>
              <a:rPr lang="ru-RU" sz="2000" smtClean="0"/>
            </a:br>
            <a:r>
              <a:rPr lang="ru-RU" sz="2000" smtClean="0"/>
              <a:t>- развитие коммуникативных способностей детей, позволяющих разрешать конфликтные ситуации между детьми;</a:t>
            </a:r>
            <a:br>
              <a:rPr lang="ru-RU" sz="2000" smtClean="0"/>
            </a:br>
            <a:r>
              <a:rPr lang="ru-RU" sz="2000" smtClean="0"/>
              <a:t>- развития умения работать в группе, решая задачи в совместной деятельности;</a:t>
            </a:r>
            <a:br>
              <a:rPr lang="ru-RU" sz="2000" smtClean="0"/>
            </a:br>
            <a:r>
              <a:rPr lang="ru-RU" sz="2000" smtClean="0"/>
              <a:t>- установление правил поведения в помещении, на прогулке, во время образовательной деятельности, предъявление их в конструктивной (без обвинений и угроз) и понятной детям форме.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000" dirty="0" smtClean="0"/>
              <a:t>4)Построение развивающего образования, ориентированного на зону ближнего развития ребенка:</a:t>
            </a:r>
            <a:br>
              <a:rPr lang="ru-RU" sz="2000" dirty="0" smtClean="0"/>
            </a:br>
            <a:r>
              <a:rPr lang="ru-RU" sz="2000" dirty="0" smtClean="0"/>
              <a:t>- создание условий;</a:t>
            </a:r>
            <a:br>
              <a:rPr lang="ru-RU" sz="2000" dirty="0" smtClean="0"/>
            </a:br>
            <a:r>
              <a:rPr lang="ru-RU" sz="2000" dirty="0" smtClean="0"/>
              <a:t>- организацию разных видов детской деятельности;</a:t>
            </a:r>
            <a:br>
              <a:rPr lang="ru-RU" sz="2000" dirty="0" smtClean="0"/>
            </a:br>
            <a:r>
              <a:rPr lang="ru-RU" sz="2000" dirty="0" smtClean="0"/>
              <a:t>- поддержку спонтанной детской игры, ее обогащения, обеспечение игрового времени и пространства;</a:t>
            </a:r>
            <a:br>
              <a:rPr lang="ru-RU" sz="2000" dirty="0" smtClean="0"/>
            </a:br>
            <a:r>
              <a:rPr lang="ru-RU" sz="2000" dirty="0" smtClean="0"/>
              <a:t>- оценку индивидуального развития детей в ходе наблюдения.</a:t>
            </a:r>
            <a:br>
              <a:rPr lang="ru-RU" sz="2000" dirty="0" smtClean="0"/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5)Взаимодействие с родителями по вопросам образования ребенка, непосредственного вовлечения их в образовательную деятельность, в т.ч.посредством создания   образовательных проектов совместно с семьей на основе выявления  потребностей  и поддержки образовательной инициативности.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>
          <a:xfrm>
            <a:off x="457200" y="1000125"/>
            <a:ext cx="8229600" cy="5857875"/>
          </a:xfrm>
        </p:spPr>
        <p:txBody>
          <a:bodyPr/>
          <a:lstStyle/>
          <a:p>
            <a:pPr algn="l" eaLnBrk="1" hangingPunct="1"/>
            <a:r>
              <a:rPr lang="ru-RU" altLang="ru-RU" sz="2000" b="1" smtClean="0"/>
              <a:t>Материально-технические:</a:t>
            </a:r>
            <a:br>
              <a:rPr lang="ru-RU" altLang="ru-RU" sz="2000" b="1" smtClean="0"/>
            </a:br>
            <a:r>
              <a:rPr lang="ru-RU" altLang="ru-RU" sz="2000" smtClean="0"/>
              <a:t>Требования, определяемые в соответствие с санитарно-эпидемиологическими  правилами и нормативами;</a:t>
            </a:r>
            <a:br>
              <a:rPr lang="ru-RU" altLang="ru-RU" sz="2000" smtClean="0"/>
            </a:br>
            <a:r>
              <a:rPr lang="ru-RU" altLang="ru-RU" sz="2000" smtClean="0"/>
              <a:t>Требования правил ПБ;</a:t>
            </a:r>
            <a:br>
              <a:rPr lang="ru-RU" altLang="ru-RU" sz="2000" smtClean="0"/>
            </a:br>
            <a:r>
              <a:rPr lang="ru-RU" altLang="ru-RU" sz="2000" smtClean="0"/>
              <a:t>Требования к средствам обучения и воспитания в соответствие с возрастом;</a:t>
            </a:r>
            <a:br>
              <a:rPr lang="ru-RU" altLang="ru-RU" sz="2000" smtClean="0"/>
            </a:br>
            <a:r>
              <a:rPr lang="ru-RU" altLang="ru-RU" sz="2000" smtClean="0"/>
              <a:t>Оснащенность помещений развивающей предметно-пространственной средой;</a:t>
            </a:r>
            <a:br>
              <a:rPr lang="ru-RU" altLang="ru-RU" sz="2000" smtClean="0"/>
            </a:br>
            <a:r>
              <a:rPr lang="ru-RU" altLang="ru-RU" sz="2000" smtClean="0"/>
              <a:t>Требования к материально-техническому обеспечению (учебно-методический комплект, оборудование, оснащение).</a:t>
            </a:r>
            <a:br>
              <a:rPr lang="ru-RU" altLang="ru-RU" sz="2000" smtClean="0"/>
            </a:br>
            <a:r>
              <a:rPr lang="ru-RU" altLang="ru-RU" sz="2000" b="1" smtClean="0"/>
              <a:t>Финансовые условия реализации Программы</a:t>
            </a:r>
            <a:r>
              <a:rPr lang="ru-RU" altLang="ru-RU" sz="2000" smtClean="0"/>
              <a:t> должны:</a:t>
            </a:r>
            <a:br>
              <a:rPr lang="ru-RU" altLang="ru-RU" sz="2000" smtClean="0"/>
            </a:br>
            <a:r>
              <a:rPr lang="ru-RU" altLang="ru-RU" sz="2000" smtClean="0"/>
              <a:t>- обеспечить возможность выполнения требования Стандарта и реализацию обязательной части Программы и части, формируемой участниками образовательного процесса;</a:t>
            </a:r>
            <a:br>
              <a:rPr lang="ru-RU" altLang="ru-RU" sz="2000" smtClean="0"/>
            </a:br>
            <a:r>
              <a:rPr lang="ru-RU" altLang="ru-RU" sz="2000" smtClean="0"/>
              <a:t>- отражать структуру и объем расходов, необходимых для реализации Программы, а также механизм их формирования;</a:t>
            </a:r>
            <a:br>
              <a:rPr lang="ru-RU" altLang="ru-RU" sz="2000" smtClean="0"/>
            </a:br>
            <a:r>
              <a:rPr lang="ru-RU" altLang="ru-RU" sz="2000" smtClean="0"/>
              <a:t>- финансирование реализации образовательной Программы должно осуществляться в соответствии с нормативами (расходы на оплату труда работников, на средства обучения и воспитания, соответствующие материалы, расходы, связанные с повышением квалификации).</a:t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smtClean="0"/>
              <a:t/>
            </a:r>
            <a:br>
              <a:rPr lang="ru-RU" altLang="ru-RU" sz="2000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endParaRPr lang="ru-RU" sz="2000" b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2060"/>
                </a:solidFill>
              </a:rPr>
              <a:t>Российское  </a:t>
            </a:r>
            <a:r>
              <a:rPr lang="ru-RU" b="1" dirty="0">
                <a:solidFill>
                  <a:srgbClr val="002060"/>
                </a:solidFill>
              </a:rPr>
              <a:t>законодательство в области дошкольного образования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Конституция РФ ст.43 – общедоступность и бесплатность дошкольного образования.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Национальная </a:t>
            </a:r>
            <a:r>
              <a:rPr lang="ru-RU" dirty="0" smtClean="0"/>
              <a:t>доктрина </a:t>
            </a:r>
            <a:r>
              <a:rPr lang="ru-RU" dirty="0"/>
              <a:t>образования в РФ до 2025 года: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приоритет образования </a:t>
            </a:r>
            <a:r>
              <a:rPr lang="ru-RU" dirty="0"/>
              <a:t>в политике государства;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бесплатное </a:t>
            </a:r>
            <a:r>
              <a:rPr lang="ru-RU" dirty="0"/>
              <a:t>дошкольное  образование –  для всех   желающих;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- </a:t>
            </a:r>
            <a:r>
              <a:rPr lang="ru-RU" dirty="0" smtClean="0"/>
              <a:t>   обеспечение </a:t>
            </a:r>
            <a:r>
              <a:rPr lang="ru-RU" dirty="0"/>
              <a:t>педагогическими кадрами с высшим    образованием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зарплата воспитателей- на уровне средней в           образовании;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право на получение досрочной пенсии (25 лет   педагогической деятельности)      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55650" y="476250"/>
            <a:ext cx="7993063" cy="50165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целевые ориентиры дошкольного образования </a:t>
            </a:r>
          </a:p>
          <a:p>
            <a:pPr algn="ctr">
              <a:defRPr/>
            </a:pPr>
            <a:r>
              <a:rPr lang="ru-RU" sz="4000" dirty="0"/>
              <a:t> </a:t>
            </a:r>
          </a:p>
          <a:p>
            <a:pPr algn="ctr">
              <a:defRPr/>
            </a:pP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социально-нормативные возрастные характеристики возможных достижений ребенка на этапе завершения уровня дошкольного образования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3708400" y="2001838"/>
            <a:ext cx="180022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892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/>
              <a:t>Целевые ориентиры на этапе завершения дошкольного образования: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349500"/>
            <a:ext cx="9144000" cy="11382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052513"/>
            <a:ext cx="9144000" cy="11382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644900"/>
            <a:ext cx="9144000" cy="16621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516563"/>
            <a:ext cx="9144000" cy="11398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700" b="1" dirty="0"/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964613" cy="8921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/>
              <a:t>Целевые ориентиры на этапе завершения дошкольного образования: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1196975"/>
            <a:ext cx="9144000" cy="11382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700" b="1" dirty="0"/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2636838"/>
            <a:ext cx="9144000" cy="11382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076700"/>
            <a:ext cx="9144000" cy="24479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700" b="1" dirty="0"/>
              <a:t>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Прямоугольник 3"/>
          <p:cNvSpPr>
            <a:spLocks noChangeArrowheads="1"/>
          </p:cNvSpPr>
          <p:nvPr/>
        </p:nvSpPr>
        <p:spPr bwMode="auto">
          <a:xfrm>
            <a:off x="714375" y="571500"/>
            <a:ext cx="7429500" cy="569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«Закон </a:t>
            </a:r>
            <a:r>
              <a:rPr lang="ru-RU" sz="2400"/>
              <a:t>РТ «О</a:t>
            </a:r>
            <a:r>
              <a:rPr lang="ru-RU" sz="2400">
                <a:latin typeface="Calibri" pitchFamily="34" charset="0"/>
              </a:rPr>
              <a:t>б образовании“</a:t>
            </a:r>
            <a:r>
              <a:rPr lang="ru-RU" sz="2400"/>
              <a:t>  </a:t>
            </a:r>
          </a:p>
          <a:p>
            <a:endParaRPr lang="ru-RU" sz="2400"/>
          </a:p>
          <a:p>
            <a:r>
              <a:rPr lang="ru-RU" sz="2400">
                <a:latin typeface="Calibri" pitchFamily="34" charset="0"/>
              </a:rPr>
              <a:t>Стратегия развития образования  в РТ на</a:t>
            </a:r>
          </a:p>
          <a:p>
            <a:r>
              <a:rPr lang="ru-RU" sz="2400">
                <a:latin typeface="Calibri" pitchFamily="34" charset="0"/>
              </a:rPr>
              <a:t>2010-2015 годы –комплексная</a:t>
            </a:r>
          </a:p>
          <a:p>
            <a:r>
              <a:rPr lang="ru-RU" sz="2400">
                <a:latin typeface="Calibri" pitchFamily="34" charset="0"/>
              </a:rPr>
              <a:t>государственная целевая программа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«О введении нормативного финансирования дошкольных образовательных учреждений  в РТ»/Постановление Кабинета Министров РТ от 30.04.2008 №279/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«Об утверждении Положения о семейном детском саде» /Постановление Кабинета Министров РТ от  01.03.2010 №99/</a:t>
            </a:r>
          </a:p>
          <a:p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2"/>
          <p:cNvSpPr>
            <a:spLocks noChangeArrowheads="1"/>
          </p:cNvSpPr>
          <p:nvPr/>
        </p:nvSpPr>
        <p:spPr bwMode="auto">
          <a:xfrm>
            <a:off x="714375" y="428625"/>
            <a:ext cx="80010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700" b="1">
                <a:latin typeface="Calibri" pitchFamily="34" charset="0"/>
              </a:rPr>
              <a:t>Указ  Президента РФ В.В.Путина от 7.05.2012  № 599 „О мерах по реализации государственной  политики в области образования и науки“</a:t>
            </a:r>
          </a:p>
          <a:p>
            <a:r>
              <a:rPr lang="ru-RU" sz="2700">
                <a:latin typeface="Calibri" pitchFamily="34" charset="0"/>
              </a:rPr>
              <a:t>- обеспечить достижение к 2016 году 100% доступности дошкольного образования в возрасте от 3-х до 7 лет.</a:t>
            </a:r>
          </a:p>
          <a:p>
            <a:r>
              <a:rPr lang="ru-RU" sz="2700">
                <a:latin typeface="Calibri" pitchFamily="34" charset="0"/>
              </a:rPr>
              <a:t>- к сентябрю 2012 года принять меры, направленные на ликвидацию очередей на зачисление детей в возрасте от 3-х до 7 лет в дошкольные образовательные учреждения, предусмотрев расширение форм и способов получения дошкольного  образования, в т.ч. в         частных дошкольных образовательных учреждениях.</a:t>
            </a:r>
          </a:p>
          <a:p>
            <a:r>
              <a:rPr lang="ru-RU" sz="2700">
                <a:latin typeface="Calibri" pitchFamily="34" charset="0"/>
              </a:rPr>
              <a:t> 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Указ </a:t>
            </a:r>
            <a:r>
              <a:rPr lang="ru-RU" sz="3100" b="1" dirty="0"/>
              <a:t>Президента РФ от 1.06.2012 №761 „Национальная стратегия действий в интересах детей на 2012-2017 годы“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 </a:t>
            </a:r>
            <a:r>
              <a:rPr lang="ru-RU" dirty="0"/>
              <a:t>числе </a:t>
            </a:r>
            <a:r>
              <a:rPr lang="ru-RU" dirty="0" smtClean="0"/>
              <a:t>проблем </a:t>
            </a:r>
            <a:r>
              <a:rPr lang="ru-RU" dirty="0"/>
              <a:t>отмечены дефицит услуг дошкольного образования, невысокий уровень качества  дошкольного образования.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Для повышения доступности дошкольного образования необходимо развитие всех форм  дошкольного образования: семейный детский сад, служба ранней помощи, лекотека, центр игровой поддержки, инклюзивное образование, развитие негосударственного сектора наряду со строительством дошкольных учреждений.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3"/>
          <p:cNvSpPr>
            <a:spLocks noChangeArrowheads="1"/>
          </p:cNvSpPr>
          <p:nvPr/>
        </p:nvSpPr>
        <p:spPr bwMode="auto">
          <a:xfrm>
            <a:off x="857250" y="500063"/>
            <a:ext cx="77152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Основная задача - обеспечение  доступности дошкольного образования, расширение его вариативности.   Меры:     обеспечение государственной  поддержки строительство  новых ДОУ, а также развитие всех его вариативных  форм, создание условий для развития различных региональных вариантов  поликультурных дошкольного и общего  образования</a:t>
            </a:r>
            <a:r>
              <a:rPr lang="ru-RU" sz="280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300" b="1" dirty="0" smtClean="0"/>
              <a:t>Федеральная </a:t>
            </a:r>
            <a:r>
              <a:rPr lang="ru-RU" sz="3300" b="1" dirty="0"/>
              <a:t>целевая программа развития образования на 2011-2015 годы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b="1" dirty="0" smtClean="0"/>
              <a:t>Цель программы: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 smtClean="0"/>
              <a:t>      </a:t>
            </a:r>
            <a:r>
              <a:rPr lang="ru-RU" sz="2600" dirty="0" smtClean="0"/>
              <a:t>Обеспечение доступного качественного образования, соответствующего требованиям социально-ориентированного развития РФ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b="1" dirty="0" smtClean="0"/>
              <a:t>Задачи: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 smtClean="0"/>
              <a:t> - </a:t>
            </a:r>
            <a:r>
              <a:rPr lang="ru-RU" sz="2600" dirty="0" smtClean="0"/>
              <a:t>обеспечение инновационного  характера базового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   образования;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- модернизация институтов системы образования как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   инструментов социального развития;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- создание  современной системы непрерывного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  образования, подготовки и переподготовки профессиональных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  кадров;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/>
              <a:t>- формирование  механизмов оценки качества и востребованности    образовательных  услуг с участием потребителей.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2600" dirty="0" smtClean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sz="3200" smtClean="0"/>
              <a:t>Для осуществления данных задач необходима: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 eaLnBrk="1" hangingPunct="1"/>
            <a:r>
              <a:rPr lang="ru-RU" smtClean="0"/>
              <a:t>модернизация общего и дошкольного образования как инструментов социального развития;</a:t>
            </a:r>
          </a:p>
          <a:p>
            <a:pPr eaLnBrk="1" hangingPunct="1"/>
            <a:r>
              <a:rPr lang="ru-RU" smtClean="0"/>
              <a:t>приведение содержания и структуры профессионального образования в соответствие с потребностями рынка;</a:t>
            </a:r>
          </a:p>
          <a:p>
            <a:pPr eaLnBrk="1" hangingPunct="1"/>
            <a:r>
              <a:rPr lang="ru-RU" smtClean="0"/>
              <a:t>развитие системы оценки качества образования и востребованности  образовательных услуг.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</TotalTime>
  <Words>2730</Words>
  <Application>Microsoft Office PowerPoint</Application>
  <PresentationFormat>Экран (4:3)</PresentationFormat>
  <Paragraphs>160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Нормативно-правовая база функционирования дошкольного образования </vt:lpstr>
      <vt:lpstr> Нормативно-правовая база  РФ по дошкольному образованию состоит из: </vt:lpstr>
      <vt:lpstr>Международные документы   в области образования</vt:lpstr>
      <vt:lpstr> Российское  законодательство в области дошкольного образования </vt:lpstr>
      <vt:lpstr>Слайд 5</vt:lpstr>
      <vt:lpstr>   Указ Президента РФ от 1.06.2012 №761 „Национальная стратегия действий в интересах детей на 2012-2017 годы“  </vt:lpstr>
      <vt:lpstr>Слайд 7</vt:lpstr>
      <vt:lpstr> Федеральная целевая программа развития образования на 2011-2015 годы </vt:lpstr>
      <vt:lpstr>Для осуществления данных задач необходима:</vt:lpstr>
      <vt:lpstr>Как будет решаться задача «Модернизация общего и дошкольного образования как института социального развития»?</vt:lpstr>
      <vt:lpstr>Слайд 11</vt:lpstr>
      <vt:lpstr>Развитие системы оценки качества образования (в т.ч.дошкольного)</vt:lpstr>
      <vt:lpstr>Содержание образования, его модернизация будет  базироваться на инициативе   «Наша новая школа» </vt:lpstr>
      <vt:lpstr>Слайд 14</vt:lpstr>
      <vt:lpstr>ФЗ „Об общих  принципах организации местного самоуправления в РФ“  от 6.10.2003 №131</vt:lpstr>
      <vt:lpstr>  Закон РФ „Об образовании“ от 10.07.1992 №3266-1  </vt:lpstr>
      <vt:lpstr>Слайд 17</vt:lpstr>
      <vt:lpstr>Порядок организации и осуществления образовательной  деятельности по основным общеобразовательным программам - образовательным программам дошкольного образования» (вместо Типового положения).  Образовательная  организация обеспечивает  получение дошкольного образования, присмотр и уход за воспитанники в возрасте от двух месяцев до прекращения образовательных отношений. Содержание образования определяется ФГОС дошкольного образования. Образовательные программы дошкольного образования самостоятельно разрабатываются и утверждаются образовательными организациями. Образовательная деятельность осуществляется на государственном языке РФ. На территориях республик РФ может вводиться преподавания и изучения государственных республик РФ. Освоение образовательных программ не сопровождается проведением промежуточных аттестаций и итоговой аттестации обучающихся. Группы могут иметь общеразвивающую , компенсирующую, оздоровительную или комбинированную направленность.  В группах общеразвивающей  направленности осуществляется реализация образовательной программы дошкольного образования.</vt:lpstr>
      <vt:lpstr>В группах компенсирующей направленности осуществляется адаптированные образовательные программы дошкольного образования для детей с ОВЗ. Группы оздоровительной направленности создаются с туберкулезной интоксикацией, ЧБД и др. В группах комбинированной направленности осуществляется совместное образование здоровых детей и детей с ОВЗ. В образовательной организации могут быть организованы группы без реализации образовательной программы.  Режим работы определяется самостоятельно  образовательной  организацией в соответствии с ее Уставом. По запросам родителей возможно организация работы групп в выходные и праздничные дни. Родители, обеспечивающие воспитание ребенка в форме семейного воспитания, имеют право на получение методической, психолого-педагогической, диагностической и консультативной помощи без взимании платы, если в образовательных организациях созданы консультационные пункты.   </vt:lpstr>
      <vt:lpstr>Особенности  организации образовательной деятельности для лиц с ограниченными возможностями здоровья       В образовательных организациях, осуществляющих образовательную деятельность по адаптированным образовательным программам дошкольного образования, должны быть созданы специальные условия для получения дошкольного образования детьми с ОВЗ.        Дошкольное образование детей с ограниченными возможностями здоровья может быть организовано как совместно с другими детьми, так и в отдельных группах или в отдельных образовательных организациях.</vt:lpstr>
      <vt:lpstr>Слайд 21</vt:lpstr>
      <vt:lpstr>Отличия от СанПиНа 2010 года  - Ранее построенные здания ДОО эксплуатируются в соответствие с проектами, по которому они были построены. - Регулируется наполняемость комбинированных групп; - В условиях плотной застройки допускается совмещение прогулочных площадок исходя из режима прогулок. - в ДОО, расположенных в помещениях в жилых домах без медицинского кабинета, возможно оборудовать место для временной изоляции  заболевших детей в кабинете заведующей или др.кабинетах; - возможен подвоз питания из организации общественного питания; - Допускается устанавливать на прогулочной площадке сборно-разборные навесы, беседки для использования их в жаркое время года.  -В зимнее время рекомендуется проводить очистку территории от снега по мере необходимости, территорию допускается посыпать песком, использование химических реагентов не допускается. </vt:lpstr>
      <vt:lpstr>- Здания ДОО  могут быть отдельно стоящими, пристроенными к жилым домам, зданиям административного и общественного назначения , а также встроенными в жилые дома и встроенно-пристроенными к жилым домам. - При размещении дошкольных образовательных организаций в образовательных организациях, в зданиях социально-культурного назначения, пристроенных к жилым домам, зданиям административного и общественного назначения допускается оборудование единого входа в дошкольную организацию без разделения на группы. - Допускается использовать групповую для организации сна с использованием выдвижных кроватей или раскладных кроватей с жестким ложем. - Спальни возможно использовать для организации игры и образовательной деятельности. При этом  строго соблюдается режим проветривания и влажной уборки. - Работникам пищеблока допускается использовать служебные (комната персонала, раздевалка) и санитарные (душевая и туалет для персонала) помещения дошкольной образовательной организации. - Допускается использование одноразовых полотенец для рук в туалетных для детей.    </vt:lpstr>
      <vt:lpstr> - Допускается устанавливать шкафы для уборочного инвентаря вне туалетных комнат. - Не рекомендуется размещать цветы в горшках на подоконниках в групповых и спальных помещениях. - Размещение помещений для детей с ОВЗ должно обеспечивать возможность удобного перемещения внутри здания и к игровой площадке. - Ежедневный утренний прием детей проводится воспитателями и (или) медицинскими работниками, которые опрашивают родителей о состоянии здоровья детей. По показаниям (при наличии катаральных явлений, явлений интоксикации) ребенку проводится термометрия. - Рекомендуемая продолжительность ежедневных прогулок составляет     3-4 часа. Продолжительность прогулки определяется дошкольной образовательной организацией в зависимости от климатических условий. При температуре воздуха ниже минус 15 С и скорости ветра более 7 м/с продолжительность прогулки рекомендуется сокращать. - Образовательная деятельность с детьми старшего дошкольного возраста может осуществляться во второй половине дня после дневного сна.    </vt:lpstr>
      <vt:lpstr>Слайд 25</vt:lpstr>
      <vt:lpstr> ФГОС построен с учетом принципов дошкольного образования: - полноценное проживание ребенком всех этапов детства, обогащение детского развития; -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 - содействие и сотрудничество детей и взрослых, познание ребенка                     полноценным участником образовательных отношений; - поддержка  инициативы детей в различных видах деятельности; - сотрудничество с семьей; - приобщение детей к  социокультурным нормам, традициям семьи,     общества и государства; - формирование познавательных интересов и познавательных действий      ребенка в различных видах  деятельности; - возрастная адекватность дошкольного образования; - учет этнокультурной ситуации развития детей. </vt:lpstr>
      <vt:lpstr>Цели ФГОС: - повышение социального статуса дошкольного образования; - обеспечение государством равенства возможностей для каждого ребенка в получении качественного дошкольного образования; - обеспечение государственных гарантий, уровней и качества дошкольного образования на основе единства обязательных требований к условиям реализации образовательных программ, их структуре и результатам их освоения; - сохранение единства образовательного пространства РФ относительно уровня дошкольного образования. Задачи ФГОС: - охрана физического и психического здоровья детей, в т.ч. их эмоционального благополучия; - обеспечение равных возможностей для полноценного развития каждого ребенка независимо от места жительства, пола, нации, языка, социального статуса, психо - физиологических  и других особенностей                  ( в т.ч. ОВЗ); - обеспечение преемственности программ; - создание благоприятных условий развития детей в соответствие с их возрастными и физиологическими особенностями.</vt:lpstr>
      <vt:lpstr>- Объединение обучения и воспитания в целостный образовательный процесс на основе духовно-нравственных и социо-культурных ценостей и принятых в обществе правил и норм поведения в интересах человека, семьи и общества; - формирование общей культуры личности детей: ценности здорового образа жизни, социальных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- обеспечение вариативности и разнообразия содержания Программ и организационных форм дошкольного образования, возможности формирования программ с учетом образовательных потребностей, способностей и состояния здоровья детей; - формирование социо-культурной среды, соответствующей возрастным, индивидуальным, психологическим и физиологическим особенностям детей; -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vt:lpstr>
      <vt:lpstr>Слайд 29</vt:lpstr>
      <vt:lpstr>Слайд 30</vt:lpstr>
      <vt:lpstr>ФГОС ДО:</vt:lpstr>
      <vt:lpstr>Зачем нужен стандарт?</vt:lpstr>
      <vt:lpstr>Зачем нужен стандарт?</vt:lpstr>
      <vt:lpstr>Требования к структуре образовательной программы:  Программа состоит из 2-х частей:  обязательной – не менее 60% от общего объема, вариативной – не более 40%  Содержание программы охватывает 5 образовательных областей:  -  Социально-коммуникативная; - Познавательное развитие; - Речевое развитие; - Художественно-эстетическое развитие; - Физическое развитие. </vt:lpstr>
      <vt:lpstr>Требования к условиям  реализации Программы:</vt:lpstr>
      <vt:lpstr>Кадровые условия: Квалификация педагогических и учебно-вспомогательных работников должна соответствовать  ЕКС должностей руководителей, специалистов и служащих, раздел  «Квалификационные характеристики должностей работников образования» , утвержденным приказом Министерством здравоохранения и социального развития от 26.08.2010 №761н и от 31.05.2011 г. № 448.  Педагогические работники должны обладать профессиональными компетенциями: 1)обеспечение эмоционального благополучия ребенка через: - непосредственное общение с ребенком; - уважительное отношение к каждому ребенку, его чувствам и потребностям; 2)поддержку индивидуальности и инициативности детей через: - создание условий для свободного выбора детьми деятельности, участников совместной деятельности, материалов; - создание условий для принятия детьми решений, выражения своих чувств и мыслей; - недирективную помощь детям, поддержку их инициативы и самостоятельности в разных видах деятельности (игровой, исследовательской, проектной, познавательной).  </vt:lpstr>
      <vt:lpstr>3)Установление правил поведения и  взаимодействие в различных ситуациях: - создание условий для позитивных доброжелательных отношений между детьми; - развитие коммуникативных способностей детей, позволяющих разрешать конфликтные ситуации между детьми; - развития умения работать в группе, решая задачи в совместной деятельности; - установление правил поведения в помещении, на прогулке, во время образовательной деятельности, предъявление их в конструктивной (без обвинений и угроз) и понятной детям форме. </vt:lpstr>
      <vt:lpstr>4)Построение развивающего образования, ориентированного на зону ближнего развития ребенка: - создание условий; - организацию разных видов детской деятельности; - поддержку спонтанной детской игры, ее обогащения, обеспечение игрового времени и пространства; - оценку индивидуального развития детей в ходе наблюдения.  5)Взаимодействие с родителями по вопросам образования ребенка, непосредственного вовлечения их в образовательную деятельность, в т.ч.посредством создания   образовательных проектов совместно с семьей на основе выявления  потребностей  и поддержки образовательной инициативности.</vt:lpstr>
      <vt:lpstr>Материально-технические: Требования, определяемые в соответствие с санитарно-эпидемиологическими  правилами и нормативами; Требования правил ПБ; Требования к средствам обучения и воспитания в соответствие с возрастом; Оснащенность помещений развивающей предметно-пространственной средой; Требования к материально-техническому обеспечению (учебно-методический комплект, оборудование, оснащение). Финансовые условия реализации Программы должны: - обеспечить возможность выполнения требования Стандарта и реализацию обязательной части Программы и части, формируемой участниками образовательного процесса; - отражать структуру и объем расходов, необходимых для реализации Программы, а также механизм их формирования; - финансирование реализации образовательной Программы должно осуществляться в соответствии с нормативами (расходы на оплату труда работников, на средства обучения и воспитания, соответствующие материалы, расходы, связанные с повышением квалификации).    </vt:lpstr>
      <vt:lpstr>Слайд 40</vt:lpstr>
      <vt:lpstr>Слайд 41</vt:lpstr>
      <vt:lpstr>Слайд 42</vt:lpstr>
      <vt:lpstr>Слайд 43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Нормативно-правовая база функционирования дошкольного образования </dc:title>
  <dc:creator>Your User Name</dc:creator>
  <cp:lastModifiedBy>irort</cp:lastModifiedBy>
  <cp:revision>125</cp:revision>
  <dcterms:created xsi:type="dcterms:W3CDTF">2002-03-23T04:36:58Z</dcterms:created>
  <dcterms:modified xsi:type="dcterms:W3CDTF">2014-09-02T09:37:04Z</dcterms:modified>
</cp:coreProperties>
</file>